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6"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4"/>
  </p:sldMasterIdLst>
  <p:notesMasterIdLst>
    <p:notesMasterId r:id="rId5"/>
  </p:notesMasterIdLst>
  <p:handoutMasterIdLst>
    <p:handoutMasterId r:id="rId6"/>
  </p:handout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326" r:id="rId84"/>
    <p:sldId id="327"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C08B3E-6550-DF6B-5591-0B20AAAF0836}" name="Mekenna Eisert" initials="ME" userId="S::mekenna.eisert@concentrix.com::5939169d-24b9-4c7f-83e9-5a2d71981158" providerId="AD"/>
  <p188:author id="{3516AC49-A237-04B1-3049-AEAFA305FCF6}" name="Demmy Yang" initials="DY" userId="S::demmy.yangbomberg@concentrix.com::861be024-c42a-4e29-8546-13ef08a979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4"/>
    <a:srgbClr val="117865"/>
    <a:srgbClr val="434343"/>
    <a:srgbClr val="FF8080"/>
    <a:srgbClr val="666666"/>
    <a:srgbClr val="FDFDFD"/>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51251C-393F-4F5D-9521-78901835620D}" v="12" dt="2025-11-29T15:40:09.059"/>
  </p1510:revLst>
</p1510:revInfo>
</file>

<file path=ppt/tableStyles.xml><?xml version="1.0" encoding="utf-8"?>
<a:tblStyleLst xmlns:a="http://schemas.openxmlformats.org/drawingml/2006/main" def="{5C22544A-7EE6-4342-B048-85BDC9FD1C3A}">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15" autoAdjust="0"/>
    <p:restoredTop sz="96362" autoAdjust="0"/>
  </p:normalViewPr>
  <p:slideViewPr>
    <p:cSldViewPr snapToGrid="0">
      <p:cViewPr varScale="1">
        <p:scale>
          <a:sx n="115" d="100"/>
          <a:sy n="115" d="100"/>
        </p:scale>
        <p:origin x="96" y="2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1" Type="http://schemas.microsoft.com/office/2016/11/relationships/changesInfo" Target="changesInfos/changesInfo1.xml"/><Relationship Id="rId12" Type="http://schemas.microsoft.com/office/2015/10/relationships/revisionInfo" Target="revisionInfo.xml"/><Relationship Id="rId13" Type="http://schemas.microsoft.com/office/2018/10/relationships/authors" Target="authors.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slide" Target="slides/slide36.xml"/><Relationship Id="rId50" Type="http://schemas.openxmlformats.org/officeDocument/2006/relationships/slide" Target="slides/slide37.xml"/><Relationship Id="rId51" Type="http://schemas.openxmlformats.org/officeDocument/2006/relationships/slide" Target="slides/slide38.xml"/><Relationship Id="rId52" Type="http://schemas.openxmlformats.org/officeDocument/2006/relationships/slide" Target="slides/slide39.xml"/><Relationship Id="rId53" Type="http://schemas.openxmlformats.org/officeDocument/2006/relationships/slide" Target="slides/slide40.xml"/><Relationship Id="rId54" Type="http://schemas.openxmlformats.org/officeDocument/2006/relationships/slide" Target="slides/slide41.xml"/><Relationship Id="rId55" Type="http://schemas.openxmlformats.org/officeDocument/2006/relationships/slide" Target="slides/slide42.xml"/><Relationship Id="rId56" Type="http://schemas.openxmlformats.org/officeDocument/2006/relationships/slide" Target="slides/slide43.xml"/><Relationship Id="rId57" Type="http://schemas.openxmlformats.org/officeDocument/2006/relationships/slide" Target="slides/slide44.xml"/><Relationship Id="rId58" Type="http://schemas.openxmlformats.org/officeDocument/2006/relationships/slide" Target="slides/slide45.xml"/><Relationship Id="rId59" Type="http://schemas.openxmlformats.org/officeDocument/2006/relationships/slide" Target="slides/slide46.xml"/><Relationship Id="rId60" Type="http://schemas.openxmlformats.org/officeDocument/2006/relationships/slide" Target="slides/slide47.xml"/><Relationship Id="rId61" Type="http://schemas.openxmlformats.org/officeDocument/2006/relationships/slide" Target="slides/slide48.xml"/><Relationship Id="rId62" Type="http://schemas.openxmlformats.org/officeDocument/2006/relationships/slide" Target="slides/slide49.xml"/><Relationship Id="rId63" Type="http://schemas.openxmlformats.org/officeDocument/2006/relationships/slide" Target="slides/slide50.xml"/><Relationship Id="rId64" Type="http://schemas.openxmlformats.org/officeDocument/2006/relationships/slide" Target="slides/slide51.xml"/><Relationship Id="rId65" Type="http://schemas.openxmlformats.org/officeDocument/2006/relationships/slide" Target="slides/slide52.xml"/><Relationship Id="rId66" Type="http://schemas.openxmlformats.org/officeDocument/2006/relationships/slide" Target="slides/slide53.xml"/><Relationship Id="rId67" Type="http://schemas.openxmlformats.org/officeDocument/2006/relationships/slide" Target="slides/slide54.xml"/><Relationship Id="rId68" Type="http://schemas.openxmlformats.org/officeDocument/2006/relationships/slide" Target="slides/slide55.xml"/><Relationship Id="rId69" Type="http://schemas.openxmlformats.org/officeDocument/2006/relationships/slide" Target="slides/slide56.xml"/><Relationship Id="rId70" Type="http://schemas.openxmlformats.org/officeDocument/2006/relationships/slide" Target="slides/slide57.xml"/><Relationship Id="rId71" Type="http://schemas.openxmlformats.org/officeDocument/2006/relationships/slide" Target="slides/slide58.xml"/><Relationship Id="rId72" Type="http://schemas.openxmlformats.org/officeDocument/2006/relationships/slide" Target="slides/slide59.xml"/><Relationship Id="rId73" Type="http://schemas.openxmlformats.org/officeDocument/2006/relationships/slide" Target="slides/slide60.xml"/><Relationship Id="rId74" Type="http://schemas.openxmlformats.org/officeDocument/2006/relationships/slide" Target="slides/slide61.xml"/><Relationship Id="rId75" Type="http://schemas.openxmlformats.org/officeDocument/2006/relationships/slide" Target="slides/slide62.xml"/><Relationship Id="rId76" Type="http://schemas.openxmlformats.org/officeDocument/2006/relationships/slide" Target="slides/slide63.xml"/><Relationship Id="rId77" Type="http://schemas.openxmlformats.org/officeDocument/2006/relationships/slide" Target="slides/slide64.xml"/><Relationship Id="rId78" Type="http://schemas.openxmlformats.org/officeDocument/2006/relationships/slide" Target="slides/slide65.xml"/><Relationship Id="rId79" Type="http://schemas.openxmlformats.org/officeDocument/2006/relationships/slide" Target="slides/slide66.xml"/><Relationship Id="rId80" Type="http://schemas.openxmlformats.org/officeDocument/2006/relationships/slide" Target="slides/slide67.xml"/><Relationship Id="rId81" Type="http://schemas.openxmlformats.org/officeDocument/2006/relationships/slide" Target="slides/slide68.xml"/><Relationship Id="rId82" Type="http://schemas.openxmlformats.org/officeDocument/2006/relationships/slide" Target="slides/slide69.xml"/><Relationship Id="rId83" Type="http://schemas.openxmlformats.org/officeDocument/2006/relationships/slide" Target="slides/slide70.xml"/><Relationship Id="rId84" Type="http://schemas.openxmlformats.org/officeDocument/2006/relationships/slide" Target="slides/slide71.xml"/><Relationship Id="rId85" Type="http://schemas.openxmlformats.org/officeDocument/2006/relationships/slide" Target="slides/slide7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GATA Ryoma(永田 亮磨)" userId="b566d230-9a0d-4266-85dd-6f3be6159e09" providerId="ADAL" clId="{8E51251C-393F-4F5D-9521-78901835620D}"/>
    <pc:docChg chg="undo custSel addSld delSld modSld modMainMaster">
      <pc:chgData name="NAGATA Ryoma(永田 亮磨)" userId="b566d230-9a0d-4266-85dd-6f3be6159e09" providerId="ADAL" clId="{8E51251C-393F-4F5D-9521-78901835620D}" dt="2025-11-29T15:48:47.386" v="43" actId="47"/>
      <pc:docMkLst>
        <pc:docMk/>
      </pc:docMkLst>
      <pc:sldChg chg="addSp delSp modSp new del mod chgLayout">
        <pc:chgData name="NAGATA Ryoma(永田 亮磨)" userId="b566d230-9a0d-4266-85dd-6f3be6159e09" providerId="ADAL" clId="{8E51251C-393F-4F5D-9521-78901835620D}" dt="2025-11-29T15:48:44.735" v="41" actId="47"/>
        <pc:sldMkLst>
          <pc:docMk/>
          <pc:sldMk cId="550816446" sldId="256"/>
        </pc:sldMkLst>
        <pc:spChg chg="del">
          <ac:chgData name="NAGATA Ryoma(永田 亮磨)" userId="b566d230-9a0d-4266-85dd-6f3be6159e09" providerId="ADAL" clId="{8E51251C-393F-4F5D-9521-78901835620D}" dt="2025-11-29T15:31:05.358" v="5" actId="6264"/>
          <ac:spMkLst>
            <pc:docMk/>
            <pc:sldMk cId="550816446" sldId="256"/>
            <ac:spMk id="2" creationId="{55588016-6964-9173-5F80-AA058DB16C28}"/>
          </ac:spMkLst>
        </pc:spChg>
        <pc:spChg chg="add mod ord">
          <ac:chgData name="NAGATA Ryoma(永田 亮磨)" userId="b566d230-9a0d-4266-85dd-6f3be6159e09" providerId="ADAL" clId="{8E51251C-393F-4F5D-9521-78901835620D}" dt="2025-11-29T15:36:22.543" v="9"/>
          <ac:spMkLst>
            <pc:docMk/>
            <pc:sldMk cId="550816446" sldId="256"/>
            <ac:spMk id="3" creationId="{180275F5-5EC8-7908-8805-0DF6F8C60E2B}"/>
          </ac:spMkLst>
        </pc:spChg>
      </pc:sldChg>
      <pc:sldChg chg="new del">
        <pc:chgData name="NAGATA Ryoma(永田 亮磨)" userId="b566d230-9a0d-4266-85dd-6f3be6159e09" providerId="ADAL" clId="{8E51251C-393F-4F5D-9521-78901835620D}" dt="2025-11-29T15:48:47.386" v="43" actId="47"/>
        <pc:sldMkLst>
          <pc:docMk/>
          <pc:sldMk cId="4126299299" sldId="256"/>
        </pc:sldMkLst>
      </pc:sldChg>
      <pc:sldMasterChg chg="modSldLayout">
        <pc:chgData name="NAGATA Ryoma(永田 亮磨)" userId="b566d230-9a0d-4266-85dd-6f3be6159e09" providerId="ADAL" clId="{8E51251C-393F-4F5D-9521-78901835620D}" dt="2025-11-29T15:40:45.269" v="40" actId="14100"/>
        <pc:sldMasterMkLst>
          <pc:docMk/>
          <pc:sldMasterMk cId="4219338184" sldId="2147483686"/>
        </pc:sldMasterMkLst>
        <pc:sldLayoutChg chg="addSp delSp modSp mod">
          <pc:chgData name="NAGATA Ryoma(永田 亮磨)" userId="b566d230-9a0d-4266-85dd-6f3be6159e09" providerId="ADAL" clId="{8E51251C-393F-4F5D-9521-78901835620D}" dt="2025-11-29T15:40:45.269" v="40" actId="14100"/>
          <pc:sldLayoutMkLst>
            <pc:docMk/>
            <pc:sldMasterMk cId="4219338184" sldId="2147483686"/>
            <pc:sldLayoutMk cId="1866554686" sldId="2147483696"/>
          </pc:sldLayoutMkLst>
          <pc:spChg chg="add mod">
            <ac:chgData name="NAGATA Ryoma(永田 亮磨)" userId="b566d230-9a0d-4266-85dd-6f3be6159e09" providerId="ADAL" clId="{8E51251C-393F-4F5D-9521-78901835620D}" dt="2025-11-29T15:37:45.244" v="26" actId="3064"/>
            <ac:spMkLst>
              <pc:docMk/>
              <pc:sldMasterMk cId="4219338184" sldId="2147483686"/>
              <pc:sldLayoutMk cId="1866554686" sldId="2147483696"/>
              <ac:spMk id="2" creationId="{33801CE8-40B4-0B64-3252-602F712AA805}"/>
            </ac:spMkLst>
          </pc:spChg>
          <pc:spChg chg="add del">
            <ac:chgData name="NAGATA Ryoma(永田 亮磨)" userId="b566d230-9a0d-4266-85dd-6f3be6159e09" providerId="ADAL" clId="{8E51251C-393F-4F5D-9521-78901835620D}" dt="2025-11-29T15:40:09.057" v="28" actId="11529"/>
            <ac:spMkLst>
              <pc:docMk/>
              <pc:sldMasterMk cId="4219338184" sldId="2147483686"/>
              <pc:sldLayoutMk cId="1866554686" sldId="2147483696"/>
              <ac:spMk id="3" creationId="{ED92A9FC-2DB2-DAE3-C984-B55DFCBB6F26}"/>
            </ac:spMkLst>
          </pc:spChg>
          <pc:spChg chg="del">
            <ac:chgData name="NAGATA Ryoma(永田 亮磨)" userId="b566d230-9a0d-4266-85dd-6f3be6159e09" providerId="ADAL" clId="{8E51251C-393F-4F5D-9521-78901835620D}" dt="2025-11-29T15:36:42.837" v="16" actId="478"/>
            <ac:spMkLst>
              <pc:docMk/>
              <pc:sldMasterMk cId="4219338184" sldId="2147483686"/>
              <pc:sldLayoutMk cId="1866554686" sldId="2147483696"/>
              <ac:spMk id="5" creationId="{5C7EAFD1-3D3C-C07B-7264-FF549759D899}"/>
            </ac:spMkLst>
          </pc:spChg>
          <pc:spChg chg="add mod">
            <ac:chgData name="NAGATA Ryoma(永田 亮磨)" userId="b566d230-9a0d-4266-85dd-6f3be6159e09" providerId="ADAL" clId="{8E51251C-393F-4F5D-9521-78901835620D}" dt="2025-11-29T15:40:45.269" v="40" actId="14100"/>
            <ac:spMkLst>
              <pc:docMk/>
              <pc:sldMasterMk cId="4219338184" sldId="2147483686"/>
              <pc:sldLayoutMk cId="1866554686" sldId="2147483696"/>
              <ac:spMk id="5" creationId="{7B5E1E64-6187-AA15-046B-BB5ED26224BE}"/>
            </ac:spMkLst>
          </pc:spChg>
          <pc:spChg chg="del mod">
            <ac:chgData name="NAGATA Ryoma(永田 亮磨)" userId="b566d230-9a0d-4266-85dd-6f3be6159e09" providerId="ADAL" clId="{8E51251C-393F-4F5D-9521-78901835620D}" dt="2025-11-29T15:40:27.721" v="35" actId="478"/>
            <ac:spMkLst>
              <pc:docMk/>
              <pc:sldMasterMk cId="4219338184" sldId="2147483686"/>
              <pc:sldLayoutMk cId="1866554686" sldId="2147483696"/>
              <ac:spMk id="7" creationId="{33D1293C-9696-5581-83E0-08B2A3373B7C}"/>
            </ac:spMkLst>
          </pc:spChg>
          <pc:picChg chg="add del mod">
            <ac:chgData name="NAGATA Ryoma(永田 亮磨)" userId="b566d230-9a0d-4266-85dd-6f3be6159e09" providerId="ADAL" clId="{8E51251C-393F-4F5D-9521-78901835620D}" dt="2025-11-29T15:40:29.799" v="37" actId="1076"/>
            <ac:picMkLst>
              <pc:docMk/>
              <pc:sldMasterMk cId="4219338184" sldId="2147483686"/>
              <pc:sldLayoutMk cId="1866554686" sldId="2147483696"/>
              <ac:picMk id="4" creationId="{1025EDE9-3B05-7230-5E33-33D3F2B4E520}"/>
            </ac:picMkLst>
          </pc:picChg>
        </pc:sldLayoutChg>
        <pc:sldLayoutChg chg="addSp delSp modSp mod">
          <pc:chgData name="NAGATA Ryoma(永田 亮磨)" userId="b566d230-9a0d-4266-85dd-6f3be6159e09" providerId="ADAL" clId="{8E51251C-393F-4F5D-9521-78901835620D}" dt="2025-11-29T15:36:22.933" v="10" actId="11529"/>
          <pc:sldLayoutMkLst>
            <pc:docMk/>
            <pc:sldMasterMk cId="4219338184" sldId="2147483686"/>
            <pc:sldLayoutMk cId="483819641" sldId="2147483697"/>
          </pc:sldLayoutMkLst>
          <pc:spChg chg="add del mod">
            <ac:chgData name="NAGATA Ryoma(永田 亮磨)" userId="b566d230-9a0d-4266-85dd-6f3be6159e09" providerId="ADAL" clId="{8E51251C-393F-4F5D-9521-78901835620D}" dt="2025-11-29T15:36:22.543" v="9"/>
            <ac:spMkLst>
              <pc:docMk/>
              <pc:sldMasterMk cId="4219338184" sldId="2147483686"/>
              <pc:sldLayoutMk cId="483819641" sldId="2147483697"/>
              <ac:spMk id="2" creationId="{2F713398-B167-F8A5-6D33-FECB07391745}"/>
            </ac:spMkLst>
          </pc:spChg>
          <pc:spChg chg="add del">
            <ac:chgData name="NAGATA Ryoma(永田 亮磨)" userId="b566d230-9a0d-4266-85dd-6f3be6159e09" providerId="ADAL" clId="{8E51251C-393F-4F5D-9521-78901835620D}" dt="2025-11-29T15:36:22.933" v="10" actId="11529"/>
            <ac:spMkLst>
              <pc:docMk/>
              <pc:sldMasterMk cId="4219338184" sldId="2147483686"/>
              <pc:sldLayoutMk cId="483819641" sldId="2147483697"/>
              <ac:spMk id="3" creationId="{55297702-D0B1-B081-9444-D732123C5195}"/>
            </ac:spMkLst>
          </pc:spChg>
          <pc:spChg chg="add mod">
            <ac:chgData name="NAGATA Ryoma(永田 亮磨)" userId="b566d230-9a0d-4266-85dd-6f3be6159e09" providerId="ADAL" clId="{8E51251C-393F-4F5D-9521-78901835620D}" dt="2025-11-29T15:34:16.452" v="6" actId="11529"/>
            <ac:spMkLst>
              <pc:docMk/>
              <pc:sldMasterMk cId="4219338184" sldId="2147483686"/>
              <pc:sldLayoutMk cId="483819641" sldId="2147483697"/>
              <ac:spMk id="4" creationId="{75242BE6-0C59-2EC4-7B79-F6EBB6A272E0}"/>
            </ac:spMkLst>
          </pc:spChg>
          <pc:spChg chg="add mod">
            <ac:chgData name="NAGATA Ryoma(永田 亮磨)" userId="b566d230-9a0d-4266-85dd-6f3be6159e09" providerId="ADAL" clId="{8E51251C-393F-4F5D-9521-78901835620D}" dt="2025-11-29T15:34:26.585" v="8"/>
            <ac:spMkLst>
              <pc:docMk/>
              <pc:sldMasterMk cId="4219338184" sldId="2147483686"/>
              <pc:sldLayoutMk cId="483819641" sldId="2147483697"/>
              <ac:spMk id="5" creationId="{00C857C0-530C-97BD-DD8B-CF3989B1B5EB}"/>
            </ac:spMkLst>
          </pc:spChg>
          <pc:spChg chg="del">
            <ac:chgData name="NAGATA Ryoma(永田 亮磨)" userId="b566d230-9a0d-4266-85dd-6f3be6159e09" providerId="ADAL" clId="{8E51251C-393F-4F5D-9521-78901835620D}" dt="2025-11-29T15:30:48.859" v="2" actId="478"/>
            <ac:spMkLst>
              <pc:docMk/>
              <pc:sldMasterMk cId="4219338184" sldId="2147483686"/>
              <pc:sldLayoutMk cId="483819641" sldId="2147483697"/>
              <ac:spMk id="25" creationId="{B3C6EEC4-B06F-EDB8-6122-71F573B2A1D4}"/>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6A63B6-683A-9F56-6D3B-E1D784AE51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12C83F-C6EF-B0B8-46A9-F1F64BAA49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C8779B-86C8-F54A-8457-38344FCBC6C5}" type="datetimeFigureOut">
              <a:rPr lang="en-US" smtClean="0"/>
              <a:t>11/30/2025</a:t>
            </a:fld>
            <a:endParaRPr lang="en-US"/>
          </a:p>
        </p:txBody>
      </p:sp>
      <p:sp>
        <p:nvSpPr>
          <p:cNvPr id="4" name="Footer Placeholder 3">
            <a:extLst>
              <a:ext uri="{FF2B5EF4-FFF2-40B4-BE49-F238E27FC236}">
                <a16:creationId xmlns:a16="http://schemas.microsoft.com/office/drawing/2014/main" id="{35F88F86-6CAD-377D-1ADF-DA85049601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E935804-B4BF-9862-3EDA-484259BCCA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FF20EA-2D8C-7C4B-9A90-84A8A8F70E59}" type="slidenum">
              <a:rPr lang="en-US" smtClean="0"/>
              <a:t>‹#›</a:t>
            </a:fld>
            <a:endParaRPr lang="en-US"/>
          </a:p>
        </p:txBody>
      </p:sp>
    </p:spTree>
    <p:extLst>
      <p:ext uri="{BB962C8B-B14F-4D97-AF65-F5344CB8AC3E}">
        <p14:creationId xmlns:p14="http://schemas.microsoft.com/office/powerpoint/2010/main" val="3185974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FBCDE-6F08-034A-87F8-EB27675B8FE4}" type="datetimeFigureOut">
              <a:rPr lang="en-US" smtClean="0"/>
              <a:t>11/30/2025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A4EC1-C524-ED45-A185-10510AA0C8D1}" type="slidenum">
              <a:rPr lang="en-US" smtClean="0"/>
              <a:t>‹#›</a:t>
            </a:fld>
            <a:endParaRPr lang="en-US"/>
          </a:p>
        </p:txBody>
      </p:sp>
    </p:spTree>
    <p:extLst>
      <p:ext uri="{BB962C8B-B14F-4D97-AF65-F5344CB8AC3E}">
        <p14:creationId xmlns:p14="http://schemas.microsoft.com/office/powerpoint/2010/main" val="149214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FDFDFD"/>
        </a:solidFill>
        <a:effectLst/>
      </p:bgPr>
    </p:bg>
    <p:spTree>
      <p:nvGrpSpPr>
        <p:cNvPr id="1" name=""/>
        <p:cNvGrpSpPr/>
        <p:nvPr/>
      </p:nvGrpSpPr>
      <p:grpSpPr>
        <a:xfrm>
          <a:off x="0" y="0"/>
          <a:ext cx="0" cy="0"/>
          <a:chOff x="0" y="0"/>
          <a:chExt cx="0" cy="0"/>
        </a:xfrm>
      </p:grpSpPr>
      <p:pic>
        <p:nvPicPr>
          <p:cNvPr id="11" name="Picture 10" descr="Shape&#10;&#10;Description automatically generated">
            <a:extLst>
              <a:ext uri="{FF2B5EF4-FFF2-40B4-BE49-F238E27FC236}">
                <a16:creationId xmlns:a16="http://schemas.microsoft.com/office/drawing/2014/main" id="{CDB43AB4-7B8C-719C-BE05-5DF84B3CF2D1}"/>
              </a:ext>
            </a:extLst>
          </p:cNvPr>
          <p:cNvPicPr>
            <a:picLocks noChangeAspect="1"/>
          </p:cNvPicPr>
          <p:nvPr userDrawn="1"/>
        </p:nvPicPr>
        <p:blipFill rotWithShape="1">
          <a:blip r:embed="rId2"/>
          <a:srcRect l="7233" r="62340" b="691"/>
          <a:stretch/>
        </p:blipFill>
        <p:spPr>
          <a:xfrm rot="10800000">
            <a:off x="8933688" y="0"/>
            <a:ext cx="3258312" cy="6858000"/>
          </a:xfrm>
          <a:prstGeom prst="rect">
            <a:avLst/>
          </a:prstGeom>
        </p:spPr>
      </p:pic>
      <p:sp>
        <p:nvSpPr>
          <p:cNvPr id="2" name="タイトル 1">
            <a:extLst>
              <a:ext uri="{FF2B5EF4-FFF2-40B4-BE49-F238E27FC236}">
                <a16:creationId xmlns:a16="http://schemas.microsoft.com/office/drawing/2014/main" id="{2F713398-B167-F8A5-6D33-FECB07391745}"/>
              </a:ext>
            </a:extLst>
          </p:cNvPr>
          <p:cNvSpPr>
            <a:spLocks noGrp="1"/>
          </p:cNvSpPr>
          <p:nvPr>
            <p:ph type="title"/>
          </p:nvPr>
        </p:nvSpPr>
        <p:spPr>
          <a:xfrm>
            <a:off x="588263" y="2250829"/>
            <a:ext cx="8174737" cy="2286001"/>
          </a:xfrm>
        </p:spPr>
        <p:txBody>
          <a:bodyPr/>
          <a:lstStyle/>
          <a:p>
            <a:r>
              <a:rPr kumimoji="1" lang="ja-JP" altLang="en-US"/>
              <a:t>マスター タイトルの書式設定</a:t>
            </a:r>
          </a:p>
        </p:txBody>
      </p:sp>
    </p:spTree>
    <p:extLst>
      <p:ext uri="{BB962C8B-B14F-4D97-AF65-F5344CB8AC3E}">
        <p14:creationId xmlns:p14="http://schemas.microsoft.com/office/powerpoint/2010/main" val="483819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bg>
      <p:bgPr>
        <a:solidFill>
          <a:schemeClr val="tx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1025EDE9-3B05-7230-5E33-33D3F2B4E520}"/>
              </a:ext>
            </a:extLst>
          </p:cNvPr>
          <p:cNvPicPr>
            <a:picLocks noChangeAspect="1"/>
          </p:cNvPicPr>
          <p:nvPr userDrawn="1"/>
        </p:nvPicPr>
        <p:blipFill>
          <a:blip r:embed="rId2">
            <a:alphaModFix amt="45000"/>
          </a:blip>
          <a:stretch>
            <a:fillRect/>
          </a:stretch>
        </p:blipFill>
        <p:spPr>
          <a:xfrm rot="10800000">
            <a:off x="0" y="996462"/>
            <a:ext cx="12192000" cy="5861538"/>
          </a:xfrm>
          <a:prstGeom prst="rect">
            <a:avLst/>
          </a:prstGeom>
        </p:spPr>
      </p:pic>
      <p:sp>
        <p:nvSpPr>
          <p:cNvPr id="2" name="タイトル 1">
            <a:extLst>
              <a:ext uri="{FF2B5EF4-FFF2-40B4-BE49-F238E27FC236}">
                <a16:creationId xmlns:a16="http://schemas.microsoft.com/office/drawing/2014/main" id="{33801CE8-40B4-0B64-3252-602F712AA805}"/>
              </a:ext>
            </a:extLst>
          </p:cNvPr>
          <p:cNvSpPr>
            <a:spLocks noGrp="1"/>
          </p:cNvSpPr>
          <p:nvPr>
            <p:ph type="title"/>
          </p:nvPr>
        </p:nvSpPr>
        <p:spPr>
          <a:xfrm>
            <a:off x="293686" y="233289"/>
            <a:ext cx="11604624" cy="616633"/>
          </a:xfrm>
        </p:spPr>
        <p:txBody>
          <a:bodyPr>
            <a:normAutofit/>
          </a:bodyPr>
          <a:lstStyle>
            <a:lvl1pPr>
              <a:defRPr sz="2400"/>
            </a:lvl1pPr>
          </a:lstStyle>
          <a:p>
            <a:r>
              <a:rPr kumimoji="1" lang="ja-JP" altLang="en-US" dirty="0"/>
              <a:t>マスター タイトルの書式設定</a:t>
            </a:r>
          </a:p>
        </p:txBody>
      </p:sp>
      <p:sp>
        <p:nvSpPr>
          <p:cNvPr id="5" name="テキスト プレースホルダー 4">
            <a:extLst>
              <a:ext uri="{FF2B5EF4-FFF2-40B4-BE49-F238E27FC236}">
                <a16:creationId xmlns:a16="http://schemas.microsoft.com/office/drawing/2014/main" id="{7B5E1E64-6187-AA15-046B-BB5ED26224BE}"/>
              </a:ext>
            </a:extLst>
          </p:cNvPr>
          <p:cNvSpPr>
            <a:spLocks noGrp="1"/>
          </p:cNvSpPr>
          <p:nvPr>
            <p:ph type="body" sz="quarter" idx="13"/>
          </p:nvPr>
        </p:nvSpPr>
        <p:spPr>
          <a:xfrm>
            <a:off x="474132" y="996461"/>
            <a:ext cx="11243731" cy="5602003"/>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86655468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19338184"/>
      </p:ext>
    </p:extLst>
  </p:cSld>
  <p:clrMap bg1="lt1" tx1="dk1" bg2="lt2" tx2="dk2" accent1="accent1" accent2="accent2" accent3="accent3" accent4="accent4" accent5="accent5" accent6="accent6" hlink="hlink" folHlink="folHlink"/>
  <p:sldLayoutIdLst>
    <p:sldLayoutId id="2147483697" r:id="rId1"/>
    <p:sldLayoutId id="2147483696" r:id="rId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rgbClr val="117865"/>
          </a:solidFill>
          <a:effectLst/>
          <a:latin typeface="Yu Gothic UI Semibold" panose="020B0700000000000000" pitchFamily="50" charset="-128"/>
          <a:ea typeface="Yu Gothic UI Semibold" panose="020B0700000000000000" pitchFamily="50" charset="-128"/>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rgbClr val="000000"/>
          </a:solidFill>
          <a:latin typeface="Yu Gothic UI Semibold" panose="020B0700000000000000" pitchFamily="50" charset="-128"/>
          <a:ea typeface="Yu Gothic UI Semibold" panose="020B0700000000000000" pitchFamily="50" charset="-128"/>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Yu Gothic UI" panose="020B0500000000000000" pitchFamily="50" charset="-128"/>
          <a:ea typeface="Yu Gothic UI" panose="020B0500000000000000" pitchFamily="50" charset="-128"/>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Yu Gothic UI" panose="020B0500000000000000" pitchFamily="50" charset="-128"/>
          <a:ea typeface="Yu Gothic UI" panose="020B0500000000000000" pitchFamily="50" charset="-128"/>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Yu Gothic UI" panose="020B0500000000000000" pitchFamily="50" charset="-128"/>
          <a:ea typeface="Yu Gothic UI" panose="020B0500000000000000" pitchFamily="50" charset="-128"/>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Yu Gothic UI" panose="020B0500000000000000" pitchFamily="50" charset="-128"/>
          <a:ea typeface="Yu Gothic UI" panose="020B0500000000000000" pitchFamily="50"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guide id="31" orient="horz" pos="3600">
          <p15:clr>
            <a:srgbClr val="5ACBF0"/>
          </p15:clr>
        </p15:guide>
        <p15:guide id="32" pos="3840">
          <p15:clr>
            <a:srgbClr val="F26B43"/>
          </p15:clr>
        </p15:guide>
        <p15:guide id="33"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54" TargetMode="External"/><Relationship Id="rId3" Type="http://schemas.openxmlformats.org/officeDocument/2006/relationships/hyperlink" Target="https://aka.ms/rtiOperationsAgent" TargetMode="External"/><Relationship Id="rId4" Type="http://schemas.openxmlformats.org/officeDocument/2006/relationships/hyperlink" Target="https://aka.ms/realtime-ignite-blo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56" TargetMode="External"/><Relationship Id="rId3" Type="http://schemas.openxmlformats.org/officeDocument/2006/relationships/hyperlink" Target="https://catalog.data.gov/dataset/public-school-locations-2021-22-5a116" TargetMode="External"/><Relationship Id="rId4" Type="http://schemas.openxmlformats.org/officeDocument/2006/relationships/hyperlink" Target="https://learn.microsoft.com/fabric/real-time-intelligence/map/customize-map" TargetMode="External"/><Relationship Id="rId5" Type="http://schemas.openxmlformats.org/officeDocument/2006/relationships/hyperlink" Target="https://catalog.data.gov/dataset/national-forest-system-trails-feature-layer-f51e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90" TargetMode="External"/><Relationship Id="rId3" Type="http://schemas.openxmlformats.org/officeDocument/2006/relationships/hyperlink" Target="https://learn.microsoft.com/fabric/data-factory/cicd-copy-job" TargetMode="External"/><Relationship Id="rId4" Type="http://schemas.openxmlformats.org/officeDocument/2006/relationships/hyperlink" Target="https://blog.fabric.microsoft.com/blog/simplifying-data-ingestion-with-copy-job-connection-parameterization-expanded-cdc-and-connecto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92" TargetMode="External"/><Relationship Id="rId3" Type="http://schemas.openxmlformats.org/officeDocument/2006/relationships/hyperlink" Target="https://github.com/microsoft/vscode-fabric" TargetMode="External"/><Relationship Id="rId4" Type="http://schemas.openxmlformats.org/officeDocument/2006/relationships/hyperlink" Target="https://github.com/microsoft/vscode-fabric/blob/main/CODE_OF_CONDUCT.m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30" TargetMode="External"/><Relationship Id="rId3" Type="http://schemas.openxmlformats.org/officeDocument/2006/relationships/hyperlink" Target="https://learn.microsoft.com/fabric/data-engineering/setup-vs-code-extension." TargetMode="External"/><Relationship Id="rId4" Type="http://schemas.openxmlformats.org/officeDocument/2006/relationships/hyperlink" Target="https://marketplace.visualstudio.com/items/SynapseVSCode.synapse/changelo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31" TargetMode="External"/><Relationship Id="rId3" Type="http://schemas.openxmlformats.org/officeDocument/2006/relationships/hyperlink" Target="https://learn.microsoft.com/fabric/data-engineering/user-data-functions/python-programming-model#connect-to-azure-key-vault-using-a-generic-connection" TargetMode="External"/><Relationship Id="rId4" Type="http://schemas.openxmlformats.org/officeDocument/2006/relationships/hyperlink" Target="https://learn.microsoft.com/fabric/data-engineering/user-data-functions/user-data-functions-overview" TargetMode="External"/><Relationship Id="rId5" Type="http://schemas.openxmlformats.org/officeDocument/2006/relationships/hyperlink" Target="https://go.microsoft.com/fwlink/?linkid=2341358" TargetMode="External"/><Relationship Id="rId6" Type="http://schemas.openxmlformats.org/officeDocument/2006/relationships/hyperlink" Target="https://learn.microsoft.com/fabric/data-engineering/user-data-functions/python-programming-model#connect-to-fabric-cosmos-db-container-using-a-generic-connecti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49" TargetMode="External"/><Relationship Id="rId3" Type="http://schemas.openxmlformats.org/officeDocument/2006/relationships/hyperlink" Target="https://learn.microsoft.com/fabric/real-time-intelligence/event-streams/add-source-mongodb-change-data-capture" TargetMode="External"/><Relationship Id="rId4" Type="http://schemas.openxmlformats.org/officeDocument/2006/relationships/hyperlink" Target="https://learn.microsoft.com/fabric/real-time-intelligence/event-streams/add-source-htt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55" TargetMode="External"/><Relationship Id="rId3" Type="http://schemas.openxmlformats.org/officeDocument/2006/relationships/hyperlink" Target="https://learn.microsoft.com/fabric/real-time-intelligence/map/create-map" TargetMode="External"/><Relationship Id="rId4" Type="http://schemas.openxmlformats.org/officeDocument/2006/relationships/hyperlink" Target="https://distribution.charts.noaa.gov/ncds/index.html" TargetMode="External"/><Relationship Id="rId5" Type="http://schemas.openxmlformats.org/officeDocument/2006/relationships/hyperlink" Target="https://planetarycomputer.microsoft.com/dataset/sentinel-2-l2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68" TargetMode="External"/><Relationship Id="rId3" Type="http://schemas.openxmlformats.org/officeDocument/2006/relationships/hyperlink" Target="https://review.learn.microsoft.com/fabric/data-factory/spark-connector-copy-activity?branch=main&amp;branchFallbackFrom=pr-en-us-10841" TargetMode="External"/><Relationship Id="rId4" Type="http://schemas.openxmlformats.org/officeDocument/2006/relationships/hyperlink" Target="https://learn.microsoft.com/power-query/connectors/impala-databas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09" TargetMode="External"/><Relationship Id="rId3" Type="http://schemas.openxmlformats.org/officeDocument/2006/relationships/hyperlink" Target="https://aka.ms/fabc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12" TargetMode="External"/><Relationship Id="rId3" Type="http://schemas.openxmlformats.org/officeDocument/2006/relationships/hyperlink" Target="https://review.learn.microsoft.com/fabric/fundamentals/fabric-home?branch=main&amp;branchFallbackFrom=pr-en-us-1126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18" TargetMode="External"/><Relationship Id="rId3" Type="http://schemas.openxmlformats.org/officeDocument/2006/relationships/hyperlink" Target="https://learn.microsoft.com/fabric/database/sql/overview"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20" TargetMode="External"/><Relationship Id="rId3" Type="http://schemas.openxmlformats.org/officeDocument/2006/relationships/hyperlink" Target="https://learn.microsoft.com/fabric/database/sql/backup#change-backup-storage-retention-polic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21" TargetMode="External"/><Relationship Id="rId3" Type="http://schemas.openxmlformats.org/officeDocument/2006/relationships/hyperlink" Target="https://aka.ms/fabric-sql-copilo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26" TargetMode="External"/><Relationship Id="rId3" Type="http://schemas.openxmlformats.org/officeDocument/2006/relationships/hyperlink" Target="https://learn.microsoft.com/fabric/data-engineering/spark-sql-connecto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34" TargetMode="External"/><Relationship Id="rId3" Type="http://schemas.openxmlformats.org/officeDocument/2006/relationships/hyperlink" Target="https://aka.ms/ai-search-data-agen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36" TargetMode="External"/><Relationship Id="rId3" Type="http://schemas.openxmlformats.org/officeDocument/2006/relationships/hyperlink" Target="https://aka.ms/ai-function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38" TargetMode="External"/><Relationship Id="rId3" Type="http://schemas.openxmlformats.org/officeDocument/2006/relationships/hyperlink" Target="https://aka.ms/AI-Blog-Ignite25"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41" TargetMode="External"/><Relationship Id="rId3" Type="http://schemas.openxmlformats.org/officeDocument/2006/relationships/hyperlink" Target="https://aka.ms/fabric/mlflow-upgrad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44" TargetMode="External"/><Relationship Id="rId3" Type="http://schemas.openxmlformats.org/officeDocument/2006/relationships/hyperlink" Target="https://aka.ms/identitydwdoc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11" TargetMode="External"/><Relationship Id="rId3" Type="http://schemas.openxmlformats.org/officeDocument/2006/relationships/hyperlink" Target="https://learn.microsoft.com/fabric/governance/governance-compliance-overview" TargetMode="External"/><Relationship Id="rId4" Type="http://schemas.openxmlformats.org/officeDocument/2006/relationships/hyperlink" Target="https://learn.microsoft.com/fabric/governance/onelake-catalog-govern#considerations-and-limitations" TargetMode="External"/><Relationship Id="rId5" Type="http://schemas.openxmlformats.org/officeDocument/2006/relationships/hyperlink" Target="https://learn.microsoft.com/fabric/governance/onelake-catalog-overview"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47"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52" TargetMode="External"/><Relationship Id="rId3" Type="http://schemas.openxmlformats.org/officeDocument/2006/relationships/hyperlink" Target="https://learn.microsoft.com/fabric/real-time-intelligence/database-entity-diagra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60" TargetMode="External"/><Relationship Id="rId3" Type="http://schemas.openxmlformats.org/officeDocument/2006/relationships/hyperlink" Target="https://blog.fabric.microsoft.com/blog/ingest-files-into-your-fabric-data-warehouse-using-the-openrowset-functio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62" TargetMode="External"/><Relationship Id="rId3" Type="http://schemas.openxmlformats.org/officeDocument/2006/relationships/hyperlink" Target="https://learn.microsoft.com/data-integration/vnet/manage-data-gateways?toc=%2Ffabric%2Fdata-factory%2Ftoc.jso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64" TargetMode="External"/><Relationship Id="rId3" Type="http://schemas.openxmlformats.org/officeDocument/2006/relationships/hyperlink" Target="https://learn.microsoft.com/fabric/data-factory/copilot-fabric-data-factory-get-started#get-started-with-copilot-for-pipeline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65" TargetMode="External"/><Relationship Id="rId3" Type="http://schemas.openxmlformats.org/officeDocument/2006/relationships/hyperlink" Target="https://aka.ms/CopilotPipelineExpressio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70" TargetMode="External"/><Relationship Id="rId3" Type="http://schemas.openxmlformats.org/officeDocument/2006/relationships/hyperlink" Target="https://learn.microsoft.com/power-query/get-data-ui"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71"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74"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75" TargetMode="External"/><Relationship Id="rId3" Type="http://schemas.openxmlformats.org/officeDocument/2006/relationships/hyperlink" Target="https://learn.microsoft.com/fabric/data-factory/apache-airflow-jobs-api-capabilities#job-file-management-api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13" TargetMode="External"/><Relationship Id="rId3" Type="http://schemas.openxmlformats.org/officeDocument/2006/relationships/hyperlink" Target="https://microsoft.github.io/fabric-cli/" TargetMode="External"/><Relationship Id="rId4" Type="http://schemas.openxmlformats.org/officeDocument/2006/relationships/hyperlink" Target="https://learn.microsoft.com/fabric/cicd/git-integration/git-automation?tabs=user%2CADO" TargetMode="External"/><Relationship Id="rId5" Type="http://schemas.openxmlformats.org/officeDocument/2006/relationships/hyperlink" Target="https://registry.terraform.io/providers/microsoft/fabric/latest/doc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76"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77" TargetMode="External"/><Relationship Id="rId3" Type="http://schemas.openxmlformats.org/officeDocument/2006/relationships/hyperlink" Target="https://learn.microsoft.com/fabric/data-factory/apache-airflow-jobs-api-capabilitie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82" TargetMode="External"/><Relationship Id="rId3" Type="http://schemas.openxmlformats.org/officeDocument/2006/relationships/hyperlink" Target="https://learn.microsoft.com/fabric/mirroring/azure-cosmos-db"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83" TargetMode="External"/><Relationship Id="rId3" Type="http://schemas.openxmlformats.org/officeDocument/2006/relationships/hyperlink" Target="https://learn.microsoft.com/fabric/mirroring/azure-database-postgresq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86" TargetMode="External"/><Relationship Id="rId3" Type="http://schemas.openxmlformats.org/officeDocument/2006/relationships/hyperlink" Target="https://learn.microsoft.com/fabric/data-factory/cdc-copy-job"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89" TargetMode="External"/><Relationship Id="rId3" Type="http://schemas.openxmlformats.org/officeDocument/2006/relationships/hyperlink" Target="https://learn.microsoft.com/fabric/data-factory/what-is-copy-job"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08" TargetMode="External"/><Relationship Id="rId3" Type="http://schemas.openxmlformats.org/officeDocument/2006/relationships/hyperlink" Target="https://aka.ms/fabricdatadays/cert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16" TargetMode="External"/><Relationship Id="rId3" Type="http://schemas.openxmlformats.org/officeDocument/2006/relationships/hyperlink" Target="https://aka.ms/OneLakeSecurityControlMode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19" TargetMode="External"/><Relationship Id="rId3" Type="http://schemas.openxmlformats.org/officeDocument/2006/relationships/hyperlink" Target="https://learn.microsoft.com/fabric/database/sql/auditin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22" TargetMode="External"/><Relationship Id="rId3" Type="http://schemas.openxmlformats.org/officeDocument/2006/relationships/hyperlink" Target="https://aka.ms/fabricsqld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15" TargetMode="External"/><Relationship Id="rId3" Type="http://schemas.openxmlformats.org/officeDocument/2006/relationships/hyperlink" Target="https://learn.microsoft.com/fabric/onelake/onelake-access-api" TargetMode="External"/><Relationship Id="rId4" Type="http://schemas.openxmlformats.org/officeDocument/2006/relationships/hyperlink" Target="https://blog.fabric.microsoft.com/blog/gain-end-to-end-visibility-into-data-activity-using-onelake-diagnostic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23" TargetMode="External"/><Relationship Id="rId3" Type="http://schemas.openxmlformats.org/officeDocument/2006/relationships/hyperlink" Target="https://aka.ms/mssql-python-ga"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27" TargetMode="External"/><Relationship Id="rId3" Type="http://schemas.openxmlformats.org/officeDocument/2006/relationships/hyperlink" Target="https://learn.microsoft.com/fabric/data-engineering/spark-arcgis-geoanalytic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28"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29" TargetMode="External"/><Relationship Id="rId3" Type="http://schemas.openxmlformats.org/officeDocument/2006/relationships/hyperlink" Target="https://learn.microsoft.com/fabric/data-engineering/materialized-lake-views/refresh-materialized-lake-view"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35" TargetMode="External"/><Relationship Id="rId3" Type="http://schemas.openxmlformats.org/officeDocument/2006/relationships/hyperlink" Target="https://learn.microsoft.com/fabric/data-science/data-agent-configurations"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37" TargetMode="External"/><Relationship Id="rId3" Type="http://schemas.openxmlformats.org/officeDocument/2006/relationships/hyperlink" Target="https://learn.microsoft.com/fabric/data-science/data-agent-mcp-server"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39"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40"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42"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45" TargetMode="External"/><Relationship Id="rId3" Type="http://schemas.openxmlformats.org/officeDocument/2006/relationships/hyperlink" Target="https://aka.ms/DataClusteringDoc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24" TargetMode="External"/><Relationship Id="rId3" Type="http://schemas.openxmlformats.org/officeDocument/2006/relationships/hyperlink" Target="https://youtu.be/A0CS_jJicrM?si=wVNS-tTuK3XGYyWZ" TargetMode="External"/><Relationship Id="rId4" Type="http://schemas.openxmlformats.org/officeDocument/2006/relationships/hyperlink" Target="https://aka.ms/CosmosFabricSamples" TargetMode="External"/><Relationship Id="rId5" Type="http://schemas.openxmlformats.org/officeDocument/2006/relationships/hyperlink" Target="https://aka.ms/CosmosFabricDocs"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46" TargetMode="External"/><Relationship Id="rId3" Type="http://schemas.openxmlformats.org/officeDocument/2006/relationships/hyperlink" Target="https://aka.ms/WarehouseSnapshotsGABlog"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50" TargetMode="External"/><Relationship Id="rId3" Type="http://schemas.openxmlformats.org/officeDocument/2006/relationships/hyperlink" Target="https://aka.ms/criblsrcdoc"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000" TargetMode="External"/><Relationship Id="rId3" Type="http://schemas.openxmlformats.org/officeDocument/2006/relationships/hyperlink" Target="https://learn.microsoft.com/fabric/real-time-intelligence/event-streams/add-destination-activator"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57" TargetMode="External"/><Relationship Id="rId3" Type="http://schemas.openxmlformats.org/officeDocument/2006/relationships/hyperlink" Target="https://go.microsoft.com/fwlink/?linkid=2339629"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61" TargetMode="External"/><Relationship Id="rId3" Type="http://schemas.openxmlformats.org/officeDocument/2006/relationships/hyperlink" Target="https://learn.microsoft.com/data-integration/gateway/service-gateway-update?toc=%2Ffabric%2Fdata-factory%2Ftoc.json&amp;bc=fabric%2Fdata-factory%2Fbreadcrumb%2Ftoc.json"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66" TargetMode="External"/><Relationship Id="rId3" Type="http://schemas.openxmlformats.org/officeDocument/2006/relationships/hyperlink" Target="https://learn.microsoft.com/fabric/data-factory/monitoring-hub-pipeline-runs"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73" TargetMode="External"/><Relationship Id="rId3" Type="http://schemas.openxmlformats.org/officeDocument/2006/relationships/hyperlink" Target="https://learn.microsoft.com/fabric/data-factory/dataflow-gen2-ai-functions"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79" TargetMode="External"/><Relationship Id="rId3" Type="http://schemas.openxmlformats.org/officeDocument/2006/relationships/hyperlink" Target="https://aka.ms/SnowflakeMirroringIcebergSupport"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80" TargetMode="External"/><Relationship Id="rId3" Type="http://schemas.openxmlformats.org/officeDocument/2006/relationships/hyperlink" Target="https://aka.ms/sap-mirroring-doc"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81" TargetMode="External"/><Relationship Id="rId3" Type="http://schemas.openxmlformats.org/officeDocument/2006/relationships/hyperlink" Target="https://learn.microsoft.com/fabric/mirroring/sql-serv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32" TargetMode="External"/><Relationship Id="rId3" Type="http://schemas.openxmlformats.org/officeDocument/2006/relationships/hyperlink" Target="https://learn.microsoft.com/fabric/data-factory/connector-overview" TargetMode="External"/><Relationship Id="rId4" Type="http://schemas.openxmlformats.org/officeDocument/2006/relationships/hyperlink" Target="https://learn.microsoft.com/fabric/data-engineering/environment-manage-library"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84" TargetMode="External"/><Relationship Id="rId3" Type="http://schemas.openxmlformats.org/officeDocument/2006/relationships/hyperlink" Target="https://learn.microsoft.com/fabric/mirroring/azure-sql-database-tutorial"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87" TargetMode="External"/><Relationship Id="rId3" Type="http://schemas.openxmlformats.org/officeDocument/2006/relationships/hyperlink" Target="https://learn.microsoft.com/fabric/data-factory/what-is-copy-job"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88" TargetMode="External"/><Relationship Id="rId3" Type="http://schemas.openxmlformats.org/officeDocument/2006/relationships/hyperlink" Target="https://learn.microsoft.com/fabric/data-factory/what-is-copy-job"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51" TargetMode="External"/><Relationship Id="rId3" Type="http://schemas.openxmlformats.org/officeDocument/2006/relationships/hyperlink" Target="https://aka.ms/tutorial-capacity-overview-events" TargetMode="External"/><Relationship Id="rId4" Type="http://schemas.openxmlformats.org/officeDocument/2006/relationships/hyperlink" Target="https://aka.ms/explore-capacity-overview-events" TargetMode="External"/><Relationship Id="rId5" Type="http://schemas.openxmlformats.org/officeDocument/2006/relationships/hyperlink" Target="https://aka.ms/announcement-capacity-overview-events" TargetMode="External"/><Relationship Id="rId6" Type="http://schemas.openxmlformats.org/officeDocument/2006/relationships/hyperlink" Target="https://aka.ms/stream-capacity-overview-events" TargetMode="External"/><Relationship Id="rId7" Type="http://schemas.openxmlformats.org/officeDocument/2006/relationships/hyperlink" Target="https://aka.ms/alert-capacity-overview-events" TargetMode="External"/><Relationship Id="rId8" Type="http://schemas.openxmlformats.org/officeDocument/2006/relationships/hyperlink" Target="https://aka.ms/fabric-capacity-events-accelerato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fabric.microsoft.com/en-us/blog/fabric-november-2025-feature-summary#post-30705-_Toc214018753" TargetMode="External"/><Relationship Id="rId3" Type="http://schemas.openxmlformats.org/officeDocument/2006/relationships/hyperlink" Target="https://learn.microsoft.com/fabric/data-engineering/user-data-functions/user-data-functions-overview" TargetMode="External"/><Relationship Id="rId4" Type="http://schemas.openxmlformats.org/officeDocument/2006/relationships/hyperlink" Target="http://aka.ms/ActivatorCommunity" TargetMode="External"/><Relationship Id="rId5" Type="http://schemas.openxmlformats.org/officeDocument/2006/relationships/hyperlink" Target="https://learn.microsoft.com/fabric/real-time-intelligence/data-activator/activator-get-data-real-time-dashboard" TargetMode="External"/><Relationship Id="rId6" Type="http://schemas.openxmlformats.org/officeDocument/2006/relationships/hyperlink" Target="https://learn.microsoft.com/fabric/real-time-hub/set-alerts-data-streams?context=%2Ffabric%2Fcontext%2Fcontext-rti&amp;pivots=fabric" TargetMode="External"/><Relationship Id="rId7" Type="http://schemas.openxmlformats.org/officeDocument/2006/relationships/hyperlink" Target="https://learn.microsoft.com/fabric/data-engineering/spark-job-definition" TargetMode="External"/><Relationship Id="rId8" Type="http://schemas.openxmlformats.org/officeDocument/2006/relationships/hyperlink" Target="https://learn.microsoft.com/fabric/real-time-intelligence/data-activator/activator-introduction" TargetMode="External"/><Relationship Id="rId9" Type="http://schemas.openxmlformats.org/officeDocument/2006/relationships/hyperlink" Target="https://learn.microsoft.com/fabric/real-time-intelligence/data-activator/activator-trigger-power-automate-flows" TargetMode="External"/><Relationship Id="rId10" Type="http://schemas.openxmlformats.org/officeDocument/2006/relationships/hyperlink" Target="https://learn.microsoft.com/fabric/real-time-intelligence/data-activator/activator-trigger-fabric-items" TargetMode="External"/><Relationship Id="rId11" Type="http://schemas.openxmlformats.org/officeDocument/2006/relationships/hyperlink" Target="https://learn.microsoft.com/en-us/fabric/real-time-intelligence/data-activator/activator-alert-queryset?tabs=visualization" TargetMode="Externa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Fabric November 2025 Feature Summary</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オペレーションエージェント（プレビュー）</a:t>
            </a:r>
          </a:p>
        </p:txBody>
      </p:sp>
      <p:sp>
        <p:nvSpPr>
          <p:cNvPr id="3" name="Text Placeholder 2"/>
          <p:cNvSpPr>
            <a:spLocks noGrp="1"/>
          </p:cNvSpPr>
          <p:nvPr>
            <p:ph type="body" idx="13" sz="quarter"/>
          </p:nvPr>
        </p:nvSpPr>
        <p:spPr/>
        <p:txBody>
          <a:bodyPr/>
          <a:lstStyle/>
          <a:p>
            <a:pPr>
              <a:defRPr sz="2000">
                <a:latin typeface="Yu Gothic"/>
              </a:defRPr>
            </a:pPr>
            <a:r>
              <a:rPr sz="2000"/>
              <a:t>オペレーションエージェントは、ユーザーがデータを監視し目標を推測、行動を推奨する自律エージェントを作成可能。ビジネス目標、データソース、アクションに基づき動的に計画を立て、人間介入を維持しつつ自動化を支援。始めるにはEventhouseソースへのアクセス、目標・指示の設定、Power Automate統合アクションの指定が必要。エージェントは監視ルールに基づきイベントを監視し、条件満たすと起動、分析・推奨をTeamsで通知。利用にはCopilot/AI設定有効化とFabric容量対応ワークスペースが必要。詳細はドキュメント参照。</a:t>
            </a:r>
          </a:p>
          <a:p>
            <a:pPr>
              <a:defRPr b="1" sz="2200">
                <a:latin typeface="Yu Gothic"/>
              </a:defRPr>
            </a:pPr>
            <a:r>
              <a:rPr sz="2000"/>
              <a:t>メリット</a:t>
            </a:r>
          </a:p>
          <a:p>
            <a:pPr lvl="1">
              <a:defRPr>
                <a:latin typeface="Yu Gothic"/>
              </a:defRPr>
            </a:pPr>
            <a:r>
              <a:rPr sz="2000"/>
              <a:t>データをリアルタイムで監視し、ビジネス目標に沿った自律的な行動推奨が得られる</a:t>
            </a:r>
          </a:p>
          <a:p>
            <a:pPr lvl="1">
              <a:defRPr>
                <a:latin typeface="Yu Gothic"/>
              </a:defRPr>
            </a:pPr>
            <a:r>
              <a:rPr sz="2000"/>
              <a:t>人間の介入を維持しつつ、必要に応じて自動化を実現できる</a:t>
            </a:r>
          </a:p>
          <a:p>
            <a:pPr lvl="1">
              <a:defRPr>
                <a:latin typeface="Yu Gothic"/>
              </a:defRPr>
            </a:pPr>
            <a:r>
              <a:rPr sz="2000"/>
              <a:t>Teamsを通じてアラートや推奨を受け取り、迅速な意思決定を支援する</a:t>
            </a:r>
          </a:p>
          <a:p>
            <a:pPr>
              <a:defRPr b="1" sz="2200">
                <a:latin typeface="Yu Gothic"/>
              </a:defRPr>
            </a:pPr>
            <a:r>
              <a:rPr sz="2000"/>
              <a:t>関連リンク</a:t>
            </a:r>
          </a:p>
          <a:p>
            <a:pPr lvl="1">
              <a:defRPr>
                <a:latin typeface="Yu Gothic"/>
              </a:defRPr>
            </a:pPr>
            <a:r>
              <a:rPr u="sng" sz="2000">
                <a:solidFill>
                  <a:srgbClr val="0000FF"/>
                </a:solidFill>
                <a:hlinkClick r:id="rId3"/>
              </a:rPr>
              <a:t>https://aka.ms/rtiOperationsAgent</a:t>
            </a:r>
          </a:p>
          <a:p>
            <a:pPr lvl="1">
              <a:defRPr>
                <a:latin typeface="Yu Gothic"/>
              </a:defRPr>
            </a:pPr>
            <a:r>
              <a:rPr u="sng" sz="2000">
                <a:solidFill>
                  <a:srgbClr val="0000FF"/>
                </a:solidFill>
                <a:hlinkClick r:id="rId4"/>
              </a:rPr>
              <a:t>https://aka.ms/realtime-ignite-blog</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マップのデータラベリング（プレビュー）</a:t>
            </a:r>
          </a:p>
        </p:txBody>
      </p:sp>
      <p:sp>
        <p:nvSpPr>
          <p:cNvPr id="3" name="Text Placeholder 2"/>
          <p:cNvSpPr>
            <a:spLocks noGrp="1"/>
          </p:cNvSpPr>
          <p:nvPr>
            <p:ph type="body" idx="13" sz="quarter"/>
          </p:nvPr>
        </p:nvSpPr>
        <p:spPr/>
        <p:txBody>
          <a:bodyPr/>
          <a:lstStyle/>
          <a:p>
            <a:pPr>
              <a:defRPr sz="2000">
                <a:latin typeface="Yu Gothic"/>
              </a:defRPr>
            </a:pPr>
            <a:r>
              <a:rPr sz="2000"/>
              <a:t>データラベリング設定がポイント、ライン、ポリゴンのすべてのジオメトリタイプで利用可能になりました。これにより、重要な属性を地図上に直接表示し、数回のクリックで詳細を強調できるようになりました。出典は教育省（2024）と農務省・米国森林局（2017）です。詳細はカスタマイズされた地図（プレビュー）ドキュメントを参照してください。</a:t>
            </a:r>
          </a:p>
          <a:p>
            <a:pPr>
              <a:defRPr b="1" sz="2200">
                <a:latin typeface="Yu Gothic"/>
              </a:defRPr>
            </a:pPr>
            <a:r>
              <a:rPr sz="2000"/>
              <a:t>メリット</a:t>
            </a:r>
          </a:p>
          <a:p>
            <a:pPr lvl="1">
              <a:defRPr>
                <a:latin typeface="Yu Gothic"/>
              </a:defRPr>
            </a:pPr>
            <a:r>
              <a:rPr sz="2000"/>
              <a:t>すべてのジオメトリタイプでデータラベリングが利用可能になり、地図上で重要な属性を直接表示できる</a:t>
            </a:r>
          </a:p>
          <a:p>
            <a:pPr lvl="1">
              <a:defRPr>
                <a:latin typeface="Yu Gothic"/>
              </a:defRPr>
            </a:pPr>
            <a:r>
              <a:rPr sz="2000"/>
              <a:t>数回のクリックで詳細を強調でき、空間的な洞察を効果的に伝えられる</a:t>
            </a:r>
          </a:p>
          <a:p>
            <a:pPr lvl="1">
              <a:defRPr>
                <a:latin typeface="Yu Gothic"/>
              </a:defRPr>
            </a:pPr>
            <a:r>
              <a:rPr sz="2000"/>
              <a:t>ユーザーフィードバックを反映したカスタマイズオプションにより、操作が簡単で柔軟性が向上した</a:t>
            </a:r>
          </a:p>
          <a:p>
            <a:pPr>
              <a:defRPr b="1" sz="2200">
                <a:latin typeface="Yu Gothic"/>
              </a:defRPr>
            </a:pPr>
            <a:r>
              <a:rPr sz="2000"/>
              <a:t>関連リンク</a:t>
            </a:r>
          </a:p>
          <a:p>
            <a:pPr lvl="1">
              <a:defRPr>
                <a:latin typeface="Yu Gothic"/>
              </a:defRPr>
            </a:pPr>
            <a:r>
              <a:rPr u="sng" sz="2000">
                <a:solidFill>
                  <a:srgbClr val="0000FF"/>
                </a:solidFill>
                <a:hlinkClick r:id="rId3"/>
              </a:rPr>
              <a:t>https://catalog.data.gov/dataset/public-school-locations-2021-22-5a116</a:t>
            </a:r>
          </a:p>
          <a:p>
            <a:pPr lvl="1">
              <a:defRPr>
                <a:latin typeface="Yu Gothic"/>
              </a:defRPr>
            </a:pPr>
            <a:r>
              <a:rPr u="sng" sz="2000">
                <a:solidFill>
                  <a:srgbClr val="0000FF"/>
                </a:solidFill>
                <a:hlinkClick r:id="rId4"/>
              </a:rPr>
              <a:t>https://learn.microsoft.com/fabric/real-time-intelligence/map/customize-map</a:t>
            </a:r>
          </a:p>
          <a:p>
            <a:pPr lvl="1">
              <a:defRPr>
                <a:latin typeface="Yu Gothic"/>
              </a:defRPr>
            </a:pPr>
            <a:r>
              <a:rPr u="sng" sz="2000">
                <a:solidFill>
                  <a:srgbClr val="0000FF"/>
                </a:solidFill>
                <a:hlinkClick r:id="rId5"/>
              </a:rPr>
              <a:t>https://catalog.data.gov/dataset/national-forest-system-trails-feature-layer-f51e8</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CI/CDのための変数ライブラリを用いた接続パラメータ化（一般提供）</a:t>
            </a:r>
          </a:p>
        </p:txBody>
      </p:sp>
      <p:sp>
        <p:nvSpPr>
          <p:cNvPr id="3" name="Text Placeholder 2"/>
          <p:cNvSpPr>
            <a:spLocks noGrp="1"/>
          </p:cNvSpPr>
          <p:nvPr>
            <p:ph type="body" idx="13" sz="quarter"/>
          </p:nvPr>
        </p:nvSpPr>
        <p:spPr/>
        <p:txBody>
          <a:bodyPr/>
          <a:lstStyle/>
          <a:p>
            <a:pPr>
              <a:defRPr sz="2000">
                <a:latin typeface="Yu Gothic"/>
              </a:defRPr>
            </a:pPr>
            <a:r>
              <a:rPr sz="2000"/>
              <a:t>記事は、変数ライブラリを使って各ステージに適切な接続を注入し、同じコピージョブを複数環境（開発、テスト、本番）に展開可能にする機能を紹介しています。これにより接続パラメータが外部化され、自動化されたCI/CDプロセスが実現。現在この機能はコピージョブで完全に利用可能で、本番環境でも安心して使用でき、環境ごとにコピージョブを変更する必要がありません。</a:t>
            </a:r>
          </a:p>
          <a:p>
            <a:pPr>
              <a:defRPr b="1" sz="2200">
                <a:latin typeface="Yu Gothic"/>
              </a:defRPr>
            </a:pPr>
            <a:r>
              <a:rPr sz="2000"/>
              <a:t>メリット</a:t>
            </a:r>
          </a:p>
          <a:p>
            <a:pPr lvl="1">
              <a:defRPr>
                <a:latin typeface="Yu Gothic"/>
              </a:defRPr>
            </a:pPr>
            <a:r>
              <a:rPr sz="2000"/>
              <a:t>接続パラメータを外部化することで、環境ごとにコピージョブを変更せずに再利用可能</a:t>
            </a:r>
          </a:p>
          <a:p>
            <a:pPr lvl="1">
              <a:defRPr>
                <a:latin typeface="Yu Gothic"/>
              </a:defRPr>
            </a:pPr>
            <a:r>
              <a:rPr sz="2000"/>
              <a:t>変数ライブラリを使って各ステージに適切な接続情報を自動注入し、設定ミスを減少</a:t>
            </a:r>
          </a:p>
          <a:p>
            <a:pPr lvl="1">
              <a:defRPr>
                <a:latin typeface="Yu Gothic"/>
              </a:defRPr>
            </a:pPr>
            <a:r>
              <a:rPr sz="2000"/>
              <a:t>CI/CDプロセスの自動化が容易になり、開発から本番までの展開が効率化</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https://learn.microsoft.com/fabric/data-factory/cicd-copy-job</a:t>
            </a:r>
          </a:p>
          <a:p>
            <a:pPr lvl="1">
              <a:defRPr>
                <a:latin typeface="Yu Gothic"/>
              </a:defRPr>
            </a:pPr>
            <a:r>
              <a:rPr u="sng" sz="2000">
                <a:solidFill>
                  <a:srgbClr val="0000FF"/>
                </a:solidFill>
                <a:hlinkClick r:id="rId4"/>
              </a:rPr>
              <a:t>https://blog.fabric.microsoft.com/blog/simplifying-data-ingestion-with-copy-job-connection-parameterization-expanded-cdc-and-connectors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Fabric VS Code拡張機能は現在オープンソースです</a:t>
            </a:r>
          </a:p>
        </p:txBody>
      </p:sp>
      <p:sp>
        <p:nvSpPr>
          <p:cNvPr id="3" name="Text Placeholder 2"/>
          <p:cNvSpPr>
            <a:spLocks noGrp="1"/>
          </p:cNvSpPr>
          <p:nvPr>
            <p:ph type="body" idx="13" sz="quarter"/>
          </p:nvPr>
        </p:nvSpPr>
        <p:spPr/>
        <p:txBody>
          <a:bodyPr/>
          <a:lstStyle/>
          <a:p>
            <a:pPr>
              <a:defRPr sz="2000">
                <a:latin typeface="Yu Gothic"/>
              </a:defRPr>
            </a:pPr>
            <a:r>
              <a:rPr sz="2000"/>
              <a:t>MicrosoftはVisual Studio Code用のMicrosoft Fabric拡張機能を正式にオープンソースとしてリリース。ソースコードはVS Code-fabricリポジトリで公開。拡張機能は認証、テナント管理、ワークスペース操作、FabricアイテムのCRUD、Git統合を提供し、APIで衛星拡張機能の追加も可能。GitHubでのバグ報告や機能リクエスト、プルリクエストを歓迎し、Microsoftのオープンソース行動規範に従う。</a:t>
            </a:r>
          </a:p>
          <a:p>
            <a:pPr>
              <a:defRPr b="1" sz="2200">
                <a:latin typeface="Yu Gothic"/>
              </a:defRPr>
            </a:pPr>
            <a:r>
              <a:rPr sz="2000"/>
              <a:t>メリット</a:t>
            </a:r>
          </a:p>
          <a:p>
            <a:pPr lvl="1">
              <a:defRPr>
                <a:latin typeface="Yu Gothic"/>
              </a:defRPr>
            </a:pPr>
            <a:r>
              <a:rPr sz="2000"/>
              <a:t>Visual Studio Codeから直接Microsoft Fabricのワークロードを効率的に管理できる</a:t>
            </a:r>
          </a:p>
          <a:p>
            <a:pPr lvl="1">
              <a:defRPr>
                <a:latin typeface="Yu Gothic"/>
              </a:defRPr>
            </a:pPr>
            <a:r>
              <a:rPr sz="2000"/>
              <a:t>認証やテナント管理、Git統合など多彩な機能を一つの拡張機能で利用可能</a:t>
            </a:r>
          </a:p>
          <a:p>
            <a:pPr lvl="1">
              <a:defRPr>
                <a:latin typeface="Yu Gothic"/>
              </a:defRPr>
            </a:pPr>
            <a:r>
              <a:rPr sz="2000"/>
              <a:t>オープンソースとしてコミュニティの貢献を受け入れ、継続的な改善と拡張が期待できる</a:t>
            </a:r>
          </a:p>
          <a:p>
            <a:pPr>
              <a:defRPr b="1" sz="2200">
                <a:latin typeface="Yu Gothic"/>
              </a:defRPr>
            </a:pPr>
            <a:r>
              <a:rPr sz="2000"/>
              <a:t>関連リンク</a:t>
            </a:r>
          </a:p>
          <a:p>
            <a:pPr lvl="1">
              <a:defRPr>
                <a:latin typeface="Yu Gothic"/>
              </a:defRPr>
            </a:pPr>
            <a:r>
              <a:rPr u="sng" sz="2000">
                <a:solidFill>
                  <a:srgbClr val="0000FF"/>
                </a:solidFill>
                <a:hlinkClick r:id="rId3"/>
              </a:rPr>
              <a:t>https://github.com/microsoft/vscode-fabric</a:t>
            </a:r>
          </a:p>
          <a:p>
            <a:pPr lvl="1">
              <a:defRPr>
                <a:latin typeface="Yu Gothic"/>
              </a:defRPr>
            </a:pPr>
            <a:r>
              <a:rPr u="sng" sz="2000">
                <a:solidFill>
                  <a:srgbClr val="0000FF"/>
                </a:solidFill>
                <a:hlinkClick r:id="rId4"/>
              </a:rPr>
              <a:t>https://github.com/microsoft/vscode-fabric/blob/main/CODE_OF_CONDUCT.md</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FabricデータエンジニアリングVSコードの改善</a:t>
            </a:r>
          </a:p>
        </p:txBody>
      </p:sp>
      <p:sp>
        <p:nvSpPr>
          <p:cNvPr id="3" name="Text Placeholder 2"/>
          <p:cNvSpPr>
            <a:spLocks noGrp="1"/>
          </p:cNvSpPr>
          <p:nvPr>
            <p:ph type="body" idx="13" sz="quarter"/>
          </p:nvPr>
        </p:nvSpPr>
        <p:spPr/>
        <p:txBody>
          <a:bodyPr/>
          <a:lstStyle/>
          <a:p>
            <a:pPr>
              <a:defRPr sz="2000">
                <a:latin typeface="Yu Gothic"/>
              </a:defRPr>
            </a:pPr>
            <a:r>
              <a:rPr sz="2000"/>
              <a:t>Fabric Data Engineering VS Code拡張機能のバージョン1.15.3で、以下の品質向上が導入されました。  </a:t>
            </a:r>
            <a:br/>
            <a:r>
              <a:rPr sz="2000"/>
              <a:t>- 単一のVS Codeウィンドウで複数のFabricノートブックを開くために、VS Codeのワークスペース機能を活用可能に。  </a:t>
            </a:r>
            <a:br/>
            <a:r>
              <a:rPr sz="2000"/>
              <a:t>- Condaへの厳格な依存を解除し、「Microsoft Fabric Runtime」によりリモートワークスペースでのコード実行が可能に。ローカルでのCondaチェックは削除。  </a:t>
            </a:r>
            <a:br/>
            <a:r>
              <a:rPr sz="2000"/>
              <a:t>- サインイン時に既存のFabricアカウントをデフォルトとせず、別のアカウントを選択できるオプションを追加。  </a:t>
            </a:r>
            <a:br/>
            <a:r>
              <a:rPr sz="2000"/>
              <a:t>これらはVS Codeマーケットプレイスで利用可能。</a:t>
            </a:r>
          </a:p>
          <a:p>
            <a:pPr>
              <a:defRPr b="1" sz="2200">
                <a:latin typeface="Yu Gothic"/>
              </a:defRPr>
            </a:pPr>
            <a:r>
              <a:rPr sz="2000"/>
              <a:t>メリット</a:t>
            </a:r>
          </a:p>
          <a:p>
            <a:pPr lvl="1">
              <a:defRPr>
                <a:latin typeface="Yu Gothic"/>
              </a:defRPr>
            </a:pPr>
            <a:r>
              <a:rPr sz="2000"/>
              <a:t>複数のFabricノートブックを単一のVS Codeウィンドウで同時に開けるため作業効率が向上する</a:t>
            </a:r>
          </a:p>
          <a:p>
            <a:pPr lvl="1">
              <a:defRPr>
                <a:latin typeface="Yu Gothic"/>
              </a:defRPr>
            </a:pPr>
            <a:r>
              <a:rPr sz="2000"/>
              <a:t>Condaへの依存がなくなり、ローカル環境のセットアップが簡素化される</a:t>
            </a:r>
          </a:p>
          <a:p>
            <a:pPr lvl="1">
              <a:defRPr>
                <a:latin typeface="Yu Gothic"/>
              </a:defRPr>
            </a:pPr>
            <a:r>
              <a:rPr sz="2000"/>
              <a:t>サインイン時に複数アカウントから選択可能になり、テナント間の切り替えが容易になる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https://learn.microsoft.com/fabric/data-engineering/setup-vs-code-extension.</a:t>
            </a:r>
          </a:p>
          <a:p>
            <a:pPr lvl="1">
              <a:defRPr>
                <a:latin typeface="Yu Gothic"/>
              </a:defRPr>
            </a:pPr>
            <a:r>
              <a:rPr u="sng" sz="2000">
                <a:solidFill>
                  <a:srgbClr val="0000FF"/>
                </a:solidFill>
                <a:hlinkClick r:id="rId4"/>
              </a:rPr>
              <a:t>https://marketplace.visualstudio.com/items/SynapseVSCode.synapse/changelog</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Fabricユーザーデータ機能の新機能、イグナイトエディション</a:t>
            </a:r>
          </a:p>
        </p:txBody>
      </p:sp>
      <p:sp>
        <p:nvSpPr>
          <p:cNvPr id="3" name="Text Placeholder 2"/>
          <p:cNvSpPr>
            <a:spLocks noGrp="1"/>
          </p:cNvSpPr>
          <p:nvPr>
            <p:ph type="body" idx="13" sz="quarter"/>
          </p:nvPr>
        </p:nvSpPr>
        <p:spPr/>
        <p:txBody>
          <a:bodyPr/>
          <a:lstStyle/>
          <a:p>
            <a:pPr>
              <a:defRPr sz="2000">
                <a:latin typeface="Yu Gothic"/>
              </a:defRPr>
            </a:pPr>
            <a:r>
              <a:rPr sz="1400"/>
              <a:t>Fabricユーザーデータ関数のMicrosoft Ignite 2025向け最新機能：</a:t>
            </a:r>
            <a:br/>
            <a:r>
              <a:rPr sz="1400"/>
              <a:t>1. Fabric Activatorサポート（プレビュー）：Activatorルールからユーザーデータ関数をアクションとして設定可能。イベントカテゴリで新ルール作成後、「関数を実行」アクションを選択し、イベントパラメーターを渡して条件設定できる。</a:t>
            </a:r>
            <a:br/>
            <a:r>
              <a:rPr sz="1400"/>
              <a:t>2. 変数ライブラリ統合：接続管理機能で変数ライブラリアイテムに接続し、コード変更なしで異なる値セットを関数内で利用可能。</a:t>
            </a:r>
            <a:br/>
            <a:r>
              <a:rPr sz="1400"/>
              <a:t>3. Azure Key Vaultサポート：APIキー等のシークレットをAzure Key Vaultで管理可能。Fabricユーザーアカウントにリーダー権限を割り当ててアクセス。</a:t>
            </a:r>
            <a:br/>
            <a:r>
              <a:rPr sz="1400"/>
              <a:t>4. Cosmos DBサポート：Fabric/AzureのCosmos DBにネイティブ接続可能。スキーマ不要で任意構造のJSONドキュメント保存が可能。Fabric Cosmos DBアイテムからエンドポイント取得し、ポータルエディターのサンプルで開始できる。</a:t>
            </a:r>
          </a:p>
          <a:p>
            <a:pPr>
              <a:defRPr b="1" sz="2200">
                <a:latin typeface="Yu Gothic"/>
              </a:defRPr>
            </a:pPr>
            <a:r>
              <a:rPr sz="1400"/>
              <a:t>メリット</a:t>
            </a:r>
          </a:p>
          <a:p>
            <a:pPr lvl="1">
              <a:defRPr>
                <a:latin typeface="Yu Gothic"/>
              </a:defRPr>
            </a:pPr>
            <a:r>
              <a:rPr sz="1400"/>
              <a:t>Activatorルールから直接ユーザーデータ関数をアクションとして設定でき、イベントに応じた柔軟な自動処理が可能になる</a:t>
            </a:r>
          </a:p>
          <a:p>
            <a:pPr lvl="1">
              <a:defRPr>
                <a:latin typeface="Yu Gothic"/>
              </a:defRPr>
            </a:pPr>
            <a:r>
              <a:rPr sz="1400"/>
              <a:t>変数ライブラリとの統合により、コード変更なしで異なる値セットを関数内で利用でき、メンテナンス性と再利用性が向上する</a:t>
            </a:r>
          </a:p>
          <a:p>
            <a:pPr lvl="1">
              <a:defRPr>
                <a:latin typeface="Yu Gothic"/>
              </a:defRPr>
            </a:pPr>
            <a:r>
              <a:rPr sz="1400"/>
              <a:t>Azure Key VaultやCosmos DBのネイティブサポートにより、セキュアなシークレット管理とスキーマレスな高速データ層構築が実現できる</a:t>
            </a:r>
          </a:p>
          <a:p>
            <a:pPr>
              <a:defRPr b="1" sz="2200">
                <a:latin typeface="Yu Gothic"/>
              </a:defRPr>
            </a:pPr>
            <a:r>
              <a:rPr sz="1400"/>
              <a:t>関連リンク</a:t>
            </a:r>
          </a:p>
          <a:p>
            <a:pPr lvl="1">
              <a:defRPr>
                <a:latin typeface="Yu Gothic"/>
              </a:defRPr>
            </a:pPr>
            <a:r>
              <a:rPr u="sng" sz="1400">
                <a:solidFill>
                  <a:srgbClr val="0000FF"/>
                </a:solidFill>
                <a:hlinkClick r:id="rId3"/>
              </a:rPr>
              <a:t>https://learn.microsoft.com/fabric/data-engineering/user-data-functions/python-programming-model#connect-to-azure-key-vault-using-a-generic-connection</a:t>
            </a:r>
          </a:p>
          <a:p>
            <a:pPr lvl="1">
              <a:defRPr>
                <a:latin typeface="Yu Gothic"/>
              </a:defRPr>
            </a:pPr>
            <a:r>
              <a:rPr u="sng" sz="1400">
                <a:solidFill>
                  <a:srgbClr val="0000FF"/>
                </a:solidFill>
                <a:hlinkClick r:id="rId4"/>
              </a:rPr>
              <a:t>https://learn.microsoft.com/fabric/data-engineering/user-data-functions/user-data-functions-overview</a:t>
            </a:r>
          </a:p>
          <a:p>
            <a:pPr lvl="1">
              <a:defRPr>
                <a:latin typeface="Yu Gothic"/>
              </a:defRPr>
            </a:pPr>
            <a:r>
              <a:rPr u="sng" sz="1400">
                <a:solidFill>
                  <a:srgbClr val="0000FF"/>
                </a:solidFill>
                <a:hlinkClick r:id="rId5"/>
              </a:rPr>
              <a:t>https://go.microsoft.com/fwlink/?linkid=2341358</a:t>
            </a:r>
          </a:p>
          <a:p>
            <a:pPr lvl="1">
              <a:defRPr>
                <a:latin typeface="Yu Gothic"/>
              </a:defRPr>
            </a:pPr>
            <a:r>
              <a:rPr u="sng" sz="1400">
                <a:solidFill>
                  <a:srgbClr val="0000FF"/>
                </a:solidFill>
                <a:hlinkClick r:id="rId6"/>
              </a:rPr>
              <a:t>https://learn.microsoft.com/fabric/data-engineering/user-data-functions/python-programming-model#connect-to-fabric-cosmos-db-container-using-a-generic-connection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EventstreamのためのHTTPおよびMongoDB CDCコネクターの紹介</a:t>
            </a:r>
          </a:p>
        </p:txBody>
      </p:sp>
      <p:sp>
        <p:nvSpPr>
          <p:cNvPr id="3" name="Text Placeholder 2"/>
          <p:cNvSpPr>
            <a:spLocks noGrp="1"/>
          </p:cNvSpPr>
          <p:nvPr>
            <p:ph type="body" idx="13" sz="quarter"/>
          </p:nvPr>
        </p:nvSpPr>
        <p:spPr/>
        <p:txBody>
          <a:bodyPr/>
          <a:lstStyle/>
          <a:p>
            <a:pPr>
              <a:defRPr sz="2000">
                <a:latin typeface="Yu Gothic"/>
              </a:defRPr>
            </a:pPr>
            <a:r>
              <a:rPr sz="1800"/>
              <a:t>Eventstream向けに2つの新コネクタ（HTTPコネクタとMongoDB CDCコネクタ）がReal-Time Hubで利用可能に。  </a:t>
            </a:r>
            <a:br/>
            <a:r>
              <a:rPr sz="1800"/>
              <a:t>- HTTPコネクタ：コード不要で任意のREST APIからリアルタイムにデータをストリーミング、JSONを自動解析し構造化イベントに変換。公開APIの選択とAPIキー入力で簡単設定。  </a:t>
            </a:r>
            <a:br/>
            <a:r>
              <a:rPr sz="1800"/>
              <a:t>- MongoDB CDCコネクタ：オンプレミス、クラウド、MongoDB Atlasから変更データキャプチャをEventstreamにリアルタイムストリーミング。  </a:t>
            </a:r>
            <a:br/>
            <a:r>
              <a:rPr sz="1800"/>
              <a:t>機能は展開中で12月中旬までに全地域で利用可能予定。</a:t>
            </a:r>
          </a:p>
          <a:p>
            <a:pPr>
              <a:defRPr b="1" sz="2200">
                <a:latin typeface="Yu Gothic"/>
              </a:defRPr>
            </a:pPr>
            <a:r>
              <a:rPr sz="1800"/>
              <a:t>メリット</a:t>
            </a:r>
          </a:p>
          <a:p>
            <a:pPr lvl="1">
              <a:defRPr>
                <a:latin typeface="Yu Gothic"/>
              </a:defRPr>
            </a:pPr>
            <a:r>
              <a:rPr sz="1800"/>
              <a:t>コード不要で任意のREST APIからリアルタイムにデータを簡単にストリーミング可能</a:t>
            </a:r>
          </a:p>
          <a:p>
            <a:pPr lvl="1">
              <a:defRPr>
                <a:latin typeface="Yu Gothic"/>
              </a:defRPr>
            </a:pPr>
            <a:r>
              <a:rPr sz="1800"/>
              <a:t>MongoDBの変更データを即時にキャプチャし、リアルタイム処理と分析に活用できる</a:t>
            </a:r>
          </a:p>
          <a:p>
            <a:pPr lvl="1">
              <a:defRPr>
                <a:latin typeface="Yu Gothic"/>
              </a:defRPr>
            </a:pPr>
            <a:r>
              <a:rPr sz="1800"/>
              <a:t>事前定義されたAPIの利用や自動解析により、迅速かつ効率的に構造化データを取得可能</a:t>
            </a:r>
          </a:p>
          <a:p>
            <a:pPr>
              <a:defRPr b="1" sz="2200">
                <a:latin typeface="Yu Gothic"/>
              </a:defRPr>
            </a:pPr>
            <a:r>
              <a:rPr sz="1800"/>
              <a:t>関連リンク</a:t>
            </a:r>
          </a:p>
          <a:p>
            <a:pPr lvl="1">
              <a:defRPr>
                <a:latin typeface="Yu Gothic"/>
              </a:defRPr>
            </a:pPr>
            <a:r>
              <a:rPr u="sng" sz="1800">
                <a:solidFill>
                  <a:srgbClr val="0000FF"/>
                </a:solidFill>
                <a:hlinkClick r:id="rId3"/>
              </a:rPr>
              <a:t>https://learn.microsoft.com/fabric/real-time-intelligence/event-streams/add-source-mongodb-change-data-capture</a:t>
            </a:r>
          </a:p>
          <a:p>
            <a:pPr lvl="1">
              <a:defRPr>
                <a:latin typeface="Yu Gothic"/>
              </a:defRPr>
            </a:pPr>
            <a:r>
              <a:rPr u="sng" sz="1800">
                <a:solidFill>
                  <a:srgbClr val="0000FF"/>
                </a:solidFill>
                <a:hlinkClick r:id="rId4"/>
              </a:rPr>
              <a:t>https://learn.microsoft.com/fabric/real-time-intelligence/event-streams/add-source-http</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マップ（プレビュー）でのイメージファイルのサポート</a:t>
            </a:r>
          </a:p>
        </p:txBody>
      </p:sp>
      <p:sp>
        <p:nvSpPr>
          <p:cNvPr id="3" name="Text Placeholder 2"/>
          <p:cNvSpPr>
            <a:spLocks noGrp="1"/>
          </p:cNvSpPr>
          <p:nvPr>
            <p:ph type="body" idx="13" sz="quarter"/>
          </p:nvPr>
        </p:nvSpPr>
        <p:spPr/>
        <p:txBody>
          <a:bodyPr/>
          <a:lstStyle/>
          <a:p>
            <a:pPr>
              <a:defRPr sz="2000">
                <a:latin typeface="Yu Gothic"/>
              </a:defRPr>
            </a:pPr>
            <a:r>
              <a:rPr sz="2000"/>
              <a:t>マップはCloud Optimized GeoTIFF（COG）やRaster PMTilesなどのイメージファイルをベクタースペーシャルフォーマットに加えてサポートし、豊かな地理空間分析を可能にしている。イメージファイルをLakehouseにアップロードし、「マップに表示」を選択するだけで、GeoJSONなどの静的空間フォーマットと同様にマップビューに表示できる。出典は欧州宇宙機関コペルニクスサービス（2025）と米国海洋大気庁（2024）。詳細はCreate a map（プレビュー）ドキュメント参照。</a:t>
            </a:r>
          </a:p>
          <a:p>
            <a:pPr>
              <a:defRPr b="1" sz="2200">
                <a:latin typeface="Yu Gothic"/>
              </a:defRPr>
            </a:pPr>
            <a:r>
              <a:rPr sz="2000"/>
              <a:t>メリット</a:t>
            </a:r>
          </a:p>
          <a:p>
            <a:pPr lvl="1">
              <a:defRPr>
                <a:latin typeface="Yu Gothic"/>
              </a:defRPr>
            </a:pPr>
            <a:r>
              <a:rPr sz="2000"/>
              <a:t>イメージファイルをベクタースペーシャルフォーマットと併用でき、より豊かな地理空間分析が可能になる</a:t>
            </a:r>
          </a:p>
          <a:p>
            <a:pPr lvl="1">
              <a:defRPr>
                <a:latin typeface="Yu Gothic"/>
              </a:defRPr>
            </a:pPr>
            <a:r>
              <a:rPr sz="2000"/>
              <a:t>Lakehouseへのアップロード後、簡単な操作でマップビューにシームレスに表示できる</a:t>
            </a:r>
          </a:p>
          <a:p>
            <a:pPr lvl="1">
              <a:defRPr>
                <a:latin typeface="Yu Gothic"/>
              </a:defRPr>
            </a:pPr>
            <a:r>
              <a:rPr sz="2000"/>
              <a:t>GeoJSONなどの既存の静的空間フォーマットと同様の使いやすい体験を提供する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https://learn.microsoft.com/fabric/real-time-intelligence/map/create-map</a:t>
            </a:r>
          </a:p>
          <a:p>
            <a:pPr lvl="1">
              <a:defRPr>
                <a:latin typeface="Yu Gothic"/>
              </a:defRPr>
            </a:pPr>
            <a:r>
              <a:rPr u="sng" sz="2000">
                <a:solidFill>
                  <a:srgbClr val="0000FF"/>
                </a:solidFill>
                <a:hlinkClick r:id="rId4"/>
              </a:rPr>
              <a:t>https://distribution.charts.noaa.gov/ncds/index.html</a:t>
            </a:r>
          </a:p>
          <a:p>
            <a:pPr lvl="1">
              <a:defRPr>
                <a:latin typeface="Yu Gothic"/>
              </a:defRPr>
            </a:pPr>
            <a:r>
              <a:rPr u="sng" sz="2000">
                <a:solidFill>
                  <a:srgbClr val="0000FF"/>
                </a:solidFill>
                <a:hlinkClick r:id="rId5"/>
              </a:rPr>
              <a:t>https://planetarycomputer.microsoft.com/dataset/sentinel-2-l2a</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SparkとImpala 2.0コネクタ（一般提供）</a:t>
            </a:r>
          </a:p>
        </p:txBody>
      </p:sp>
      <p:sp>
        <p:nvSpPr>
          <p:cNvPr id="3" name="Text Placeholder 2"/>
          <p:cNvSpPr>
            <a:spLocks noGrp="1"/>
          </p:cNvSpPr>
          <p:nvPr>
            <p:ph type="body" idx="13" sz="quarter"/>
          </p:nvPr>
        </p:nvSpPr>
        <p:spPr/>
        <p:txBody>
          <a:bodyPr/>
          <a:lstStyle/>
          <a:p>
            <a:pPr>
              <a:defRPr sz="2000">
                <a:latin typeface="Yu Gothic"/>
              </a:defRPr>
            </a:pPr>
            <a:r>
              <a:rPr sz="1800"/>
              <a:t>Microsoft FabricでSparkおよびImpalaコネクタ実装2.0が一般提供開始。これはオープンソースのArrow Database Connectivity（ADBC）ドライバーを基盤とし、特にDataflow Gen 2で大規模データセット処理時にパフォーマンスとセキュリティを向上させる。主な特徴は、シリアル化・コピー排除による高速データアクセス、メモリ安全性とガベージコレクションによるSDL準拠のセキュリティ、Dataflow Gen 2の大規模パイプライン最適化。2025年11月以降は接続設定で[Implementation="2.0"]を指定する必要がある。</a:t>
            </a:r>
          </a:p>
          <a:p>
            <a:pPr>
              <a:defRPr b="1" sz="2200">
                <a:latin typeface="Yu Gothic"/>
              </a:defRPr>
            </a:pPr>
            <a:r>
              <a:rPr sz="1800"/>
              <a:t>メリット</a:t>
            </a:r>
          </a:p>
          <a:p>
            <a:pPr lvl="1">
              <a:defRPr>
                <a:latin typeface="Yu Gothic"/>
              </a:defRPr>
            </a:pPr>
            <a:r>
              <a:rPr sz="1800"/>
              <a:t>ADBCベースの実装によりデータアクセスが高速化され、シリアル化やコピーのオーバーヘッドが削減される</a:t>
            </a:r>
          </a:p>
          <a:p>
            <a:pPr lvl="1">
              <a:defRPr>
                <a:latin typeface="Yu Gothic"/>
              </a:defRPr>
            </a:pPr>
            <a:r>
              <a:rPr sz="1800"/>
              <a:t>メモリ安全性とガベージコレクションを備え、最新のセキュア開発ライフサイクル（SDL）基準に準拠した設計でセキュリティが強化される</a:t>
            </a:r>
          </a:p>
          <a:p>
            <a:pPr lvl="1">
              <a:defRPr>
                <a:latin typeface="Yu Gothic"/>
              </a:defRPr>
            </a:pPr>
            <a:r>
              <a:rPr sz="1800"/>
              <a:t>Dataflow Gen 2の大規模かつ複雑なパイプラインに最適化され、スケーラビリティが向上する</a:t>
            </a:r>
          </a:p>
          <a:p>
            <a:pPr>
              <a:defRPr b="1" sz="2200">
                <a:latin typeface="Yu Gothic"/>
              </a:defRPr>
            </a:pPr>
            <a:r>
              <a:rPr sz="1800"/>
              <a:t>関連リンク</a:t>
            </a:r>
          </a:p>
          <a:p>
            <a:pPr lvl="1">
              <a:defRPr>
                <a:latin typeface="Yu Gothic"/>
              </a:defRPr>
            </a:pPr>
            <a:r>
              <a:rPr u="sng" sz="1800">
                <a:solidFill>
                  <a:srgbClr val="0000FF"/>
                </a:solidFill>
                <a:hlinkClick r:id="rId3"/>
              </a:rPr>
              <a:t>https://review.learn.microsoft.com/fabric/data-factory/spark-connector-copy-activity?branch=main&amp;branchFallbackFrom=pr-en-us-10841</a:t>
            </a:r>
          </a:p>
          <a:p>
            <a:pPr lvl="1">
              <a:defRPr>
                <a:latin typeface="Yu Gothic"/>
              </a:defRPr>
            </a:pPr>
            <a:r>
              <a:rPr u="sng" sz="1800">
                <a:solidFill>
                  <a:srgbClr val="0000FF"/>
                </a:solidFill>
                <a:hlinkClick r:id="rId4"/>
              </a:rPr>
              <a:t>https://learn.microsoft.com/power-query/connectors/impala-database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あなたのお気に入りのFabric Community Conferenceが戻ってきました－ひとひねり加えて！</a:t>
            </a:r>
          </a:p>
        </p:txBody>
      </p:sp>
      <p:sp>
        <p:nvSpPr>
          <p:cNvPr id="3" name="Text Placeholder 2"/>
          <p:cNvSpPr>
            <a:spLocks noGrp="1"/>
          </p:cNvSpPr>
          <p:nvPr>
            <p:ph type="body" idx="13" sz="quarter"/>
          </p:nvPr>
        </p:nvSpPr>
        <p:spPr/>
        <p:txBody>
          <a:bodyPr/>
          <a:lstStyle/>
          <a:p>
            <a:pPr>
              <a:defRPr sz="2000">
                <a:latin typeface="Yu Gothic"/>
              </a:defRPr>
            </a:pPr>
            <a:r>
              <a:rPr sz="2000"/>
              <a:t>SQLConは2026年3月16日～20日にジョージア州アトランタでFabConと同時開催されます。1つのパスでMicrosoft Fabric、SQL、Power BI、リアルタイムインテリジェンス、AI、データベースに関するコミュニティ主導イベントに参加可能。午前はSQL Server 2025、午後はFabricのセッション、夕方は交流のパワーアワーが予定されています。</a:t>
            </a:r>
          </a:p>
          <a:p>
            <a:pPr>
              <a:defRPr b="1" sz="2200">
                <a:latin typeface="Yu Gothic"/>
              </a:defRPr>
            </a:pPr>
            <a:r>
              <a:rPr sz="2000"/>
              <a:t>メリット</a:t>
            </a:r>
          </a:p>
          <a:p>
            <a:pPr lvl="1">
              <a:defRPr>
                <a:latin typeface="Yu Gothic"/>
              </a:defRPr>
            </a:pPr>
            <a:r>
              <a:rPr sz="2000"/>
              <a:t>SQLConとFabConの同時開催により、データコミュニティ全体と交流できる</a:t>
            </a:r>
          </a:p>
          <a:p>
            <a:pPr lvl="1">
              <a:defRPr>
                <a:latin typeface="Yu Gothic"/>
              </a:defRPr>
            </a:pPr>
            <a:r>
              <a:rPr sz="2000"/>
              <a:t>SQL Server 2025やMicrosoft Fabric、Power BIなど最新技術を一日で効率的に学べる</a:t>
            </a:r>
          </a:p>
          <a:p>
            <a:pPr lvl="1">
              <a:defRPr>
                <a:latin typeface="Yu Gothic"/>
              </a:defRPr>
            </a:pPr>
            <a:r>
              <a:rPr sz="2000"/>
              <a:t>多彩なセッションとネットワーキングの機会で知識と人脈を広げられる</a:t>
            </a:r>
          </a:p>
          <a:p>
            <a:pPr>
              <a:defRPr b="1" sz="2200">
                <a:latin typeface="Yu Gothic"/>
              </a:defRPr>
            </a:pPr>
            <a:r>
              <a:rPr sz="2000"/>
              <a:t>関連リンク</a:t>
            </a:r>
          </a:p>
          <a:p>
            <a:pPr lvl="1">
              <a:defRPr>
                <a:latin typeface="Yu Gothic"/>
              </a:defRPr>
            </a:pPr>
            <a:r>
              <a:rPr u="sng" sz="2000">
                <a:solidFill>
                  <a:srgbClr val="0000FF"/>
                </a:solidFill>
                <a:hlinkClick r:id="rId3"/>
              </a:rPr>
              <a:t>https://aka.ms/fabcon</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Fabric November 2025 Feature Summary</a:t>
            </a:r>
          </a:p>
        </p:txBody>
      </p:sp>
      <p:sp>
        <p:nvSpPr>
          <p:cNvPr id="3" name="Text Placeholder 2"/>
          <p:cNvSpPr>
            <a:spLocks noGrp="1"/>
          </p:cNvSpPr>
          <p:nvPr>
            <p:ph type="body" idx="13" sz="quarter"/>
          </p:nvPr>
        </p:nvSpPr>
        <p:spPr/>
        <p:txBody>
          <a:bodyPr/>
          <a:lstStyle/>
          <a:p>
            <a:pPr>
              <a:defRPr sz="2000">
                <a:latin typeface="Yu Gothic"/>
              </a:defRPr>
            </a:pPr>
            <a:r>
              <a:rPr sz="2000"/>
              <a:t>Microsoft Fabricの2025年11月のアップデートでは、SQLデータベースとCosmos DBの一般提供、AI駆動のCopilotツール、プラットフォームのセキュリティと接続性の向上など、主要な強化が導入されました。これらのアップデートにより、Fabricプラットフォーム全体の柔軟性、知能、制御が向上します。</a:t>
            </a:r>
            <a:br/>
            <a:br/>
            <a:r>
              <a:rPr sz="2000"/>
              <a:t>- SQLデータベースとCosmos DBが一般提供され、複雑なETLなしでスケーラブルで安全なアプリケーションとリアルタイム分析が可能になりました。</a:t>
            </a:r>
            <a:br/>
            <a:r>
              <a:rPr sz="2000"/>
              <a:t>- 新しいAI機能には、SQLパフォーマンス診断のためのCopilotサイドカーチャットツールや、自然言語クエリによるリアルタイムデータ探索が含まれます。</a:t>
            </a:r>
            <a:br/>
            <a:r>
              <a:rPr sz="2000"/>
              <a:t>- プラットフォームの改善点には、Azure DevOpsのクロステナントサポート、OneLakeの強化されたセキュリティ権限、新しいコネクタ、およびオープンソースのFabric VS Code拡張機能が含まれます。</a:t>
            </a:r>
          </a:p>
          <a:p>
            <a:pPr>
              <a:defRPr>
                <a:latin typeface="Yu Gothic"/>
              </a:defRPr>
            </a:pPr>
          </a:p>
          <a:p>
            <a:pPr lvl="1">
              <a:defRPr>
                <a:latin typeface="Yu Gothic"/>
              </a:defRPr>
            </a:pPr>
            <a:r>
              <a:rPr u="sng" sz="2000">
                <a:solidFill>
                  <a:srgbClr val="0000FF"/>
                </a:solidFill>
                <a:hlinkClick r:id="rId2"/>
              </a:rPr>
              <a:t>https://blog.fabric.microsoft.com/en-us/blog/fabric-november-2025-feature-summary</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右クリックタブメニューでマルチタスクをより簡単に</a:t>
            </a:r>
          </a:p>
        </p:txBody>
      </p:sp>
      <p:sp>
        <p:nvSpPr>
          <p:cNvPr id="3" name="Text Placeholder 2"/>
          <p:cNvSpPr>
            <a:spLocks noGrp="1"/>
          </p:cNvSpPr>
          <p:nvPr>
            <p:ph type="body" idx="13" sz="quarter"/>
          </p:nvPr>
        </p:nvSpPr>
        <p:spPr/>
        <p:txBody>
          <a:bodyPr/>
          <a:lstStyle/>
          <a:p>
            <a:pPr>
              <a:defRPr sz="2000">
                <a:latin typeface="Yu Gothic"/>
              </a:defRPr>
            </a:pPr>
            <a:r>
              <a:rPr sz="2000"/>
              <a:t>水平タブに新しい右クリックメニューが追加され、タブ管理が効率化。機能は「新しいブラウザタブで開く」と「タブを固定」で、重要なタブを常に表示可能。</a:t>
            </a:r>
          </a:p>
          <a:p>
            <a:pPr>
              <a:defRPr b="1" sz="2200">
                <a:latin typeface="Yu Gothic"/>
              </a:defRPr>
            </a:pPr>
            <a:r>
              <a:rPr sz="2000"/>
              <a:t>メリット</a:t>
            </a:r>
          </a:p>
          <a:p>
            <a:pPr lvl="1">
              <a:defRPr>
                <a:latin typeface="Yu Gothic"/>
              </a:defRPr>
            </a:pPr>
            <a:r>
              <a:rPr sz="2000"/>
              <a:t>作業中の項目をすぐに新しいタブで開けるため、効率的に情報を整理できる</a:t>
            </a:r>
          </a:p>
          <a:p>
            <a:pPr lvl="1">
              <a:defRPr>
                <a:latin typeface="Yu Gothic"/>
              </a:defRPr>
            </a:pPr>
            <a:r>
              <a:rPr sz="2000"/>
              <a:t>重要なタブを固定することで誤って閉じるリスクを減らし、常にアクセスしやすくなる</a:t>
            </a:r>
          </a:p>
          <a:p>
            <a:pPr lvl="1">
              <a:defRPr>
                <a:latin typeface="Yu Gothic"/>
              </a:defRPr>
            </a:pPr>
            <a:r>
              <a:rPr sz="2000"/>
              <a:t>タブ管理が簡単になり、ブラウザの操作がスムーズになる</a:t>
            </a:r>
          </a:p>
          <a:p>
            <a:pPr>
              <a:defRPr b="1" sz="2200">
                <a:latin typeface="Yu Gothic"/>
              </a:defRPr>
            </a:pPr>
            <a:r>
              <a:rPr sz="2000"/>
              <a:t>関連リンク</a:t>
            </a:r>
          </a:p>
          <a:p>
            <a:pPr lvl="1">
              <a:defRPr>
                <a:latin typeface="Yu Gothic"/>
              </a:defRPr>
            </a:pPr>
            <a:r>
              <a:rPr u="sng" sz="2000">
                <a:solidFill>
                  <a:srgbClr val="0000FF"/>
                </a:solidFill>
                <a:hlinkClick r:id="rId3"/>
              </a:rPr>
              <a:t>https://review.learn.microsoft.com/fabric/fundamentals/fabric-home?branch=main&amp;branchFallbackFrom=pr-en-us-11264</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FabricのSQLデータベース（一般提供）</a:t>
            </a:r>
          </a:p>
        </p:txBody>
      </p:sp>
      <p:sp>
        <p:nvSpPr>
          <p:cNvPr id="3" name="Text Placeholder 2"/>
          <p:cNvSpPr>
            <a:spLocks noGrp="1"/>
          </p:cNvSpPr>
          <p:nvPr>
            <p:ph type="body" idx="13" sz="quarter"/>
          </p:nvPr>
        </p:nvSpPr>
        <p:spPr/>
        <p:txBody>
          <a:bodyPr/>
          <a:lstStyle/>
          <a:p>
            <a:pPr>
              <a:defRPr sz="2000">
                <a:latin typeface="Yu Gothic"/>
              </a:defRPr>
            </a:pPr>
            <a:r>
              <a:rPr sz="2000"/>
              <a:t>Microsoft Fabric内で初の完全SaaSネイティブ運用データベース体験は、信頼されているSQL ServerおよびAzure SQL Databaseエンジンを基盤とし、開発者、データエンジニア、IT専門家が迅速にスケーラブルで安全かつインテリジェントなアプリケーションを構築可能にする。</a:t>
            </a:r>
          </a:p>
          <a:p>
            <a:pPr>
              <a:defRPr b="1" sz="2200">
                <a:latin typeface="Yu Gothic"/>
              </a:defRPr>
            </a:pPr>
            <a:r>
              <a:rPr sz="2000"/>
              <a:t>メリット</a:t>
            </a:r>
          </a:p>
          <a:p>
            <a:pPr lvl="1">
              <a:defRPr>
                <a:latin typeface="Yu Gothic"/>
              </a:defRPr>
            </a:pPr>
            <a:r>
              <a:rPr sz="2000"/>
              <a:t>高い信頼性と安定性を持つSQL ServerおよびAzure SQL Databaseエンジンを活用</a:t>
            </a:r>
          </a:p>
          <a:p>
            <a:pPr lvl="1">
              <a:defRPr>
                <a:latin typeface="Yu Gothic"/>
              </a:defRPr>
            </a:pPr>
            <a:r>
              <a:rPr sz="2000"/>
              <a:t>完全なSaaSネイティブ環境により運用管理が簡素化され迅速な展開が可能</a:t>
            </a:r>
          </a:p>
          <a:p>
            <a:pPr lvl="1">
              <a:defRPr>
                <a:latin typeface="Yu Gothic"/>
              </a:defRPr>
            </a:pPr>
            <a:r>
              <a:rPr sz="2000"/>
              <a:t>スケーラブルで安全かつインテリジェントなアプリケーションの開発を支援</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https://learn.microsoft.com/fabric/database/sql/overview</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カスタマイズ可能なPITRバックアップ保持（一般提供）</a:t>
            </a:r>
          </a:p>
        </p:txBody>
      </p:sp>
      <p:sp>
        <p:nvSpPr>
          <p:cNvPr id="3" name="Text Placeholder 2"/>
          <p:cNvSpPr>
            <a:spLocks noGrp="1"/>
          </p:cNvSpPr>
          <p:nvPr>
            <p:ph type="body" idx="13" sz="quarter"/>
          </p:nvPr>
        </p:nvSpPr>
        <p:spPr/>
        <p:txBody>
          <a:bodyPr/>
          <a:lstStyle/>
          <a:p>
            <a:pPr>
              <a:defRPr sz="2000">
                <a:latin typeface="Yu Gothic"/>
              </a:defRPr>
            </a:pPr>
            <a:r>
              <a:rPr sz="2000"/>
              <a:t>ポイントインタイムリストアのバックアップ保持期間はデフォルトで7日間だが、現在1日から35日まで任意にカスタマイズ可能な機能を強化中。この設定はバックアップ保持ポリシーのデータベース設定で管理できる。</a:t>
            </a:r>
          </a:p>
          <a:p>
            <a:pPr>
              <a:defRPr b="1" sz="2200">
                <a:latin typeface="Yu Gothic"/>
              </a:defRPr>
            </a:pPr>
            <a:r>
              <a:rPr sz="2000"/>
              <a:t>メリット</a:t>
            </a:r>
          </a:p>
          <a:p>
            <a:pPr lvl="1">
              <a:defRPr>
                <a:latin typeface="Yu Gothic"/>
              </a:defRPr>
            </a:pPr>
            <a:r>
              <a:rPr sz="2000"/>
              <a:t>データ保持期間を柔軟に設定できるため、ビジネスニーズに最適なバックアップ管理が可能になる</a:t>
            </a:r>
          </a:p>
          <a:p>
            <a:pPr lvl="1">
              <a:defRPr>
                <a:latin typeface="Yu Gothic"/>
              </a:defRPr>
            </a:pPr>
            <a:r>
              <a:rPr sz="2000"/>
              <a:t>長期間のバックアップ保持により、過去のデータ復元やトラブルシューティングの対応力が向上する</a:t>
            </a:r>
          </a:p>
          <a:p>
            <a:pPr lvl="1">
              <a:defRPr>
                <a:latin typeface="Yu Gothic"/>
              </a:defRPr>
            </a:pPr>
            <a:r>
              <a:rPr sz="2000"/>
              <a:t>短期間の保持設定で不要なストレージコストを削減し、コスト効率を高められる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https://learn.microsoft.com/fabric/database/sql/backup#change-backup-storage-retention-policy</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コパイロットサイドカーチャットの新しいツール（一般提供開始）</a:t>
            </a:r>
          </a:p>
        </p:txBody>
      </p:sp>
      <p:sp>
        <p:nvSpPr>
          <p:cNvPr id="3" name="Text Placeholder 2"/>
          <p:cNvSpPr>
            <a:spLocks noGrp="1"/>
          </p:cNvSpPr>
          <p:nvPr>
            <p:ph type="body" idx="13" sz="quarter"/>
          </p:nvPr>
        </p:nvSpPr>
        <p:spPr/>
        <p:txBody>
          <a:bodyPr/>
          <a:lstStyle/>
          <a:p>
            <a:pPr>
              <a:defRPr sz="2000">
                <a:latin typeface="Yu Gothic"/>
              </a:defRPr>
            </a:pPr>
            <a:r>
              <a:rPr sz="2000"/>
              <a:t>FabricのSQLデータベース向けCopilotが大幅にアップグレードされ、パフォーマンス診断、設計最適化、SQLコード作成のための新しいインタラクティブツールセットがSidecar Chatに導入された。具体的な質問例として、「最もCPUを消費しているクエリ」「主キーやクラスタ化インデックスがないテーブルのリスト」「欠落しているインデックスの推奨」が挙げられている。</a:t>
            </a:r>
          </a:p>
          <a:p>
            <a:pPr>
              <a:defRPr b="1" sz="2200">
                <a:latin typeface="Yu Gothic"/>
              </a:defRPr>
            </a:pPr>
            <a:r>
              <a:rPr sz="2000"/>
              <a:t>メリット</a:t>
            </a:r>
          </a:p>
          <a:p>
            <a:pPr lvl="1">
              <a:defRPr>
                <a:latin typeface="Yu Gothic"/>
              </a:defRPr>
            </a:pPr>
            <a:r>
              <a:rPr sz="2000"/>
              <a:t>クエリのCPU使用状況を把握することで、パフォーマンスボトルネックを迅速に特定し、効率的なリソース管理が可能になる</a:t>
            </a:r>
          </a:p>
          <a:p>
            <a:pPr lvl="1">
              <a:defRPr>
                <a:latin typeface="Yu Gothic"/>
              </a:defRPr>
            </a:pPr>
            <a:r>
              <a:rPr sz="2000"/>
              <a:t>主キーやクラスタ化インデックスの欠如を検出し、データ整合性や検索速度の向上に役立つ設計改善が行える</a:t>
            </a:r>
          </a:p>
          <a:p>
            <a:pPr lvl="1">
              <a:defRPr>
                <a:latin typeface="Yu Gothic"/>
              </a:defRPr>
            </a:pPr>
            <a:r>
              <a:rPr sz="2000"/>
              <a:t>欠落インデックスの推奨により、クエリ実行速度の最適化と全体的なデータベースパフォーマンスの向上が期待できる</a:t>
            </a:r>
          </a:p>
          <a:p>
            <a:pPr>
              <a:defRPr b="1" sz="2200">
                <a:latin typeface="Yu Gothic"/>
              </a:defRPr>
            </a:pPr>
            <a:r>
              <a:rPr sz="2000"/>
              <a:t>関連リンク</a:t>
            </a:r>
          </a:p>
          <a:p>
            <a:pPr lvl="1">
              <a:defRPr>
                <a:latin typeface="Yu Gothic"/>
              </a:defRPr>
            </a:pPr>
            <a:r>
              <a:rPr u="sng" sz="2000">
                <a:solidFill>
                  <a:srgbClr val="0000FF"/>
                </a:solidFill>
                <a:hlinkClick r:id="rId3"/>
              </a:rPr>
              <a:t>https://aka.ms/fabric-sql-copilot</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SQLデータベース用Sparkコネクタ（プレビュー）</a:t>
            </a:r>
          </a:p>
        </p:txBody>
      </p:sp>
      <p:sp>
        <p:nvSpPr>
          <p:cNvPr id="3" name="Text Placeholder 2"/>
          <p:cNvSpPr>
            <a:spLocks noGrp="1"/>
          </p:cNvSpPr>
          <p:nvPr>
            <p:ph type="body" idx="13" sz="quarter"/>
          </p:nvPr>
        </p:nvSpPr>
        <p:spPr/>
        <p:txBody>
          <a:bodyPr/>
          <a:lstStyle/>
          <a:p>
            <a:pPr>
              <a:defRPr sz="2000">
                <a:latin typeface="Yu Gothic"/>
              </a:defRPr>
            </a:pPr>
            <a:r>
              <a:rPr sz="2000"/>
              <a:t>SQLデータベース用SparkコネクタはFabricに事前インストールされており、Azure SQL Database、Azure SQL Managed Instance、Azure VM上のSQL Server、Fabric SQLデータベースで大規模な読み書きを可能にします。コネクタはSQLエンジンのセキュリティモデル（OLS、RLS、CLS）をサポートし、複数の認証方法と書き込みモードにも対応しています。</a:t>
            </a:r>
          </a:p>
          <a:p>
            <a:pPr>
              <a:defRPr b="1" sz="2200">
                <a:latin typeface="Yu Gothic"/>
              </a:defRPr>
            </a:pPr>
            <a:r>
              <a:rPr sz="2000"/>
              <a:t>メリット</a:t>
            </a:r>
          </a:p>
          <a:p>
            <a:pPr lvl="1">
              <a:defRPr>
                <a:latin typeface="Yu Gothic"/>
              </a:defRPr>
            </a:pPr>
            <a:r>
              <a:rPr sz="2000"/>
              <a:t>Fabricランタイムに事前インストールされているため、すぐに利用可能で導入が簡単</a:t>
            </a:r>
          </a:p>
          <a:p>
            <a:pPr lvl="1">
              <a:defRPr>
                <a:latin typeface="Yu Gothic"/>
              </a:defRPr>
            </a:pPr>
            <a:r>
              <a:rPr sz="2000"/>
              <a:t>Azureの各種SQLサービスやFabric SQLデータベースと大規模なデータ読み書きが効率的に行える</a:t>
            </a:r>
          </a:p>
          <a:p>
            <a:pPr lvl="1">
              <a:defRPr>
                <a:latin typeface="Yu Gothic"/>
              </a:defRPr>
            </a:pPr>
            <a:r>
              <a:rPr sz="2000"/>
              <a:t>SQLエンジンレベルの高度なセキュリティモデル（OLS、RLS、CLS）をサポートし、安全なデータアクセスを実現</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https://learn.microsoft.com/fabric/data-engineering/spark-sql-connector</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Microsoft FoundryでAzure Searchインデックスにデータエージェントを接続する</a:t>
            </a:r>
          </a:p>
        </p:txBody>
      </p:sp>
      <p:sp>
        <p:nvSpPr>
          <p:cNvPr id="3" name="Text Placeholder 2"/>
          <p:cNvSpPr>
            <a:spLocks noGrp="1"/>
          </p:cNvSpPr>
          <p:nvPr>
            <p:ph type="body" idx="13" sz="quarter"/>
          </p:nvPr>
        </p:nvSpPr>
        <p:spPr/>
        <p:txBody>
          <a:bodyPr/>
          <a:lstStyle/>
          <a:p>
            <a:pPr>
              <a:defRPr sz="2000">
                <a:latin typeface="Yu Gothic"/>
              </a:defRPr>
            </a:pPr>
            <a:r>
              <a:rPr sz="2000"/>
              <a:t>データエージェントはMicrosoft Foundryで構築されたAzure AI Searchインデックスに直接安全に接続可能で、Azure AIリソースの権限を尊重する。Microsoft Foundryではカスタム処理や前処理ロジック、ファイルに合わせたスキーマで豊富なAI Searchインデックスを作成でき、接続後は非構造化データを解析し、AI Searchインデックスの洞察と構造化データを統合したインテリジェントなビューを提供する。</a:t>
            </a:r>
          </a:p>
          <a:p>
            <a:pPr>
              <a:defRPr b="1" sz="2200">
                <a:latin typeface="Yu Gothic"/>
              </a:defRPr>
            </a:pPr>
            <a:r>
              <a:rPr sz="2000"/>
              <a:t>メリット</a:t>
            </a:r>
          </a:p>
          <a:p>
            <a:pPr lvl="1">
              <a:defRPr>
                <a:latin typeface="Yu Gothic"/>
              </a:defRPr>
            </a:pPr>
            <a:r>
              <a:rPr sz="2000"/>
              <a:t>Azure AI Searchインデックスに直接安全に接続でき、権限を完全に尊重するためセキュリティが高い</a:t>
            </a:r>
          </a:p>
          <a:p>
            <a:pPr lvl="1">
              <a:defRPr>
                <a:latin typeface="Yu Gothic"/>
              </a:defRPr>
            </a:pPr>
            <a:r>
              <a:rPr sz="2000"/>
              <a:t>カスタム強化処理や前処理ロジックにより、多様な非構造化データに対応した高度なインデックス作成が可能</a:t>
            </a:r>
          </a:p>
          <a:p>
            <a:pPr lvl="1">
              <a:defRPr>
                <a:latin typeface="Yu Gothic"/>
              </a:defRPr>
            </a:pPr>
            <a:r>
              <a:rPr sz="2000"/>
              <a:t>非構造化データと構造化データを統合し、包括的でインテリジェントなデータビューを提供できる</a:t>
            </a:r>
          </a:p>
          <a:p>
            <a:pPr>
              <a:defRPr b="1" sz="2200">
                <a:latin typeface="Yu Gothic"/>
              </a:defRPr>
            </a:pPr>
            <a:r>
              <a:rPr sz="2000"/>
              <a:t>関連リンク</a:t>
            </a:r>
          </a:p>
          <a:p>
            <a:pPr lvl="1">
              <a:defRPr>
                <a:latin typeface="Yu Gothic"/>
              </a:defRPr>
            </a:pPr>
            <a:r>
              <a:rPr u="sng" sz="2000">
                <a:solidFill>
                  <a:srgbClr val="0000FF"/>
                </a:solidFill>
                <a:hlinkClick r:id="rId3"/>
              </a:rPr>
              <a:t>https://aka.ms/ai-search-data-agent</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Fabric AI機能の強化（一般提供）</a:t>
            </a:r>
          </a:p>
        </p:txBody>
      </p:sp>
      <p:sp>
        <p:nvSpPr>
          <p:cNvPr id="3" name="Text Placeholder 2"/>
          <p:cNvSpPr>
            <a:spLocks noGrp="1"/>
          </p:cNvSpPr>
          <p:nvPr>
            <p:ph type="body" idx="13" sz="quarter"/>
          </p:nvPr>
        </p:nvSpPr>
        <p:spPr/>
        <p:txBody>
          <a:bodyPr/>
          <a:lstStyle/>
          <a:p>
            <a:pPr>
              <a:defRPr sz="2000">
                <a:latin typeface="Yu Gothic"/>
              </a:defRPr>
            </a:pPr>
            <a:r>
              <a:rPr sz="2000"/>
              <a:t>新リリースでは、ai.extract()、ai.classify()、ai.generate_response()などの強力な関数で1行コードからデータ洞察が可能に。ai.generate_response()のresponse_formatやai.summarize()のinstructionsなど出力構造や追加コンテキスト指定の新パラメータを導入。gpt-5利用時のverbosityやreasoning_effort設定も追加。デフォルト同時実行数増加やMicrosoft FoundryモデルのPySpark統合でOpenAI以外のモデル対応も強化。これらは数週間内に全地域で一般提供予定。</a:t>
            </a:r>
          </a:p>
          <a:p>
            <a:pPr>
              <a:defRPr b="1" sz="2200">
                <a:latin typeface="Yu Gothic"/>
              </a:defRPr>
            </a:pPr>
            <a:r>
              <a:rPr sz="2000"/>
              <a:t>メリット</a:t>
            </a:r>
          </a:p>
          <a:p>
            <a:pPr lvl="1">
              <a:defRPr>
                <a:latin typeface="Yu Gothic"/>
              </a:defRPr>
            </a:pPr>
            <a:r>
              <a:rPr sz="2000"/>
              <a:t>1行のコードで強力なAI関数を適用し、データから迅速に洞察を得られる</a:t>
            </a:r>
          </a:p>
          <a:p>
            <a:pPr lvl="1">
              <a:defRPr>
                <a:latin typeface="Yu Gothic"/>
              </a:defRPr>
            </a:pPr>
            <a:r>
              <a:rPr sz="2000"/>
              <a:t>出力構造や追加コンテキストの指定が可能になり、柔軟で制御しやすいAI応答が実現</a:t>
            </a:r>
          </a:p>
          <a:p>
            <a:pPr lvl="1">
              <a:defRPr>
                <a:latin typeface="Yu Gothic"/>
              </a:defRPr>
            </a:pPr>
            <a:r>
              <a:rPr sz="2000"/>
              <a:t>複数モデル対応や同時実行数の増加により、高速かつ多様な環境でのAI処理が可能</a:t>
            </a:r>
          </a:p>
          <a:p>
            <a:pPr>
              <a:defRPr b="1" sz="2200">
                <a:latin typeface="Yu Gothic"/>
              </a:defRPr>
            </a:pPr>
            <a:r>
              <a:rPr sz="2000"/>
              <a:t>関連リンク</a:t>
            </a:r>
          </a:p>
          <a:p>
            <a:pPr lvl="1">
              <a:defRPr>
                <a:latin typeface="Yu Gothic"/>
              </a:defRPr>
            </a:pPr>
            <a:r>
              <a:rPr u="sng" sz="2000">
                <a:solidFill>
                  <a:srgbClr val="0000FF"/>
                </a:solidFill>
                <a:hlinkClick r:id="rId3"/>
              </a:rPr>
              <a:t>https://aka.ms/ai-functions</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ファブリックデータエージェントは現在、Microsoft 365 Copilotと統合されています</a:t>
            </a:r>
          </a:p>
        </p:txBody>
      </p:sp>
      <p:sp>
        <p:nvSpPr>
          <p:cNvPr id="3" name="Text Placeholder 2"/>
          <p:cNvSpPr>
            <a:spLocks noGrp="1"/>
          </p:cNvSpPr>
          <p:nvPr>
            <p:ph type="body" idx="13" sz="quarter"/>
          </p:nvPr>
        </p:nvSpPr>
        <p:spPr/>
        <p:txBody>
          <a:bodyPr/>
          <a:lstStyle/>
          <a:p>
            <a:pPr>
              <a:defRPr sz="2000">
                <a:latin typeface="Yu Gothic"/>
              </a:defRPr>
            </a:pPr>
            <a:r>
              <a:rPr sz="2000"/>
              <a:t>FabricのデータエージェントはMicrosoft 365と統合され、M365 Copilot内でOneLakeのキュレーションされたエンタープライズデータに直接クエリや推論が可能に。これにより、生産性と分析のワークフローが連携し、Copilotは管理されたデータモデルを活用してより正確でコンテキストに応じた応答や洞察を提供する。</a:t>
            </a:r>
          </a:p>
          <a:p>
            <a:pPr>
              <a:defRPr b="1" sz="2200">
                <a:latin typeface="Yu Gothic"/>
              </a:defRPr>
            </a:pPr>
            <a:r>
              <a:rPr sz="2000"/>
              <a:t>メリット</a:t>
            </a:r>
          </a:p>
          <a:p>
            <a:pPr lvl="1">
              <a:defRPr>
                <a:latin typeface="Yu Gothic"/>
              </a:defRPr>
            </a:pPr>
            <a:r>
              <a:rPr sz="2000"/>
              <a:t>M365アプリケーションから直接OneLakeのキュレーションデータにアクセスでき、生産性が向上する</a:t>
            </a:r>
          </a:p>
          <a:p>
            <a:pPr lvl="1">
              <a:defRPr>
                <a:latin typeface="Yu Gothic"/>
              </a:defRPr>
            </a:pPr>
            <a:r>
              <a:rPr sz="2000"/>
              <a:t>Copilotがエンタープライズグレードのデータモデルを活用し、より正確でコンテキストに応じた応答や洞察を提供</a:t>
            </a:r>
          </a:p>
          <a:p>
            <a:pPr lvl="1">
              <a:defRPr>
                <a:latin typeface="Yu Gothic"/>
              </a:defRPr>
            </a:pPr>
            <a:r>
              <a:rPr sz="2000"/>
              <a:t>ドキュメント中心のやり取りを超えた高度な分析と推論が可能になり、業務の効率化を促進</a:t>
            </a:r>
          </a:p>
          <a:p>
            <a:pPr>
              <a:defRPr b="1" sz="2200">
                <a:latin typeface="Yu Gothic"/>
              </a:defRPr>
            </a:pPr>
            <a:r>
              <a:rPr sz="2000"/>
              <a:t>関連リンク</a:t>
            </a:r>
          </a:p>
          <a:p>
            <a:pPr lvl="1">
              <a:defRPr>
                <a:latin typeface="Yu Gothic"/>
              </a:defRPr>
            </a:pPr>
            <a:r>
              <a:rPr u="sng" sz="2000">
                <a:solidFill>
                  <a:srgbClr val="0000FF"/>
                </a:solidFill>
                <a:hlinkClick r:id="rId3"/>
              </a:rPr>
              <a:t>https://aka.ms/AI-Blog-Ignite25</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機械学習追跡システムをアップグレードする</a:t>
            </a:r>
          </a:p>
        </p:txBody>
      </p:sp>
      <p:sp>
        <p:nvSpPr>
          <p:cNvPr id="3" name="Text Placeholder 2"/>
          <p:cNvSpPr>
            <a:spLocks noGrp="1"/>
          </p:cNvSpPr>
          <p:nvPr>
            <p:ph type="body" idx="13" sz="quarter"/>
          </p:nvPr>
        </p:nvSpPr>
        <p:spPr/>
        <p:txBody>
          <a:bodyPr/>
          <a:lstStyle/>
          <a:p>
            <a:pPr>
              <a:defRPr sz="2000">
                <a:latin typeface="Yu Gothic"/>
              </a:defRPr>
            </a:pPr>
            <a:r>
              <a:rPr sz="2000"/>
              <a:t>Microsoft Fabricの機械学習トラッキングシステムに基盤アップグレードを実施。高度なトラッキング機能やワークスペース間のモデルログ効率化に対応。日常使用感は変わらず、アップグレードはオプションで、MLアーティファクトやワークスペース設定から開始可能。</a:t>
            </a:r>
          </a:p>
          <a:p>
            <a:pPr>
              <a:defRPr b="1" sz="2200">
                <a:latin typeface="Yu Gothic"/>
              </a:defRPr>
            </a:pPr>
            <a:r>
              <a:rPr sz="2000"/>
              <a:t>メリット</a:t>
            </a:r>
          </a:p>
          <a:p>
            <a:pPr lvl="1">
              <a:defRPr>
                <a:latin typeface="Yu Gothic"/>
              </a:defRPr>
            </a:pPr>
            <a:r>
              <a:rPr sz="2000"/>
              <a:t>高度なトラッキング機能により、モデルの管理がより正確かつ効率的になる</a:t>
            </a:r>
          </a:p>
          <a:p>
            <a:pPr lvl="1">
              <a:defRPr>
                <a:latin typeface="Yu Gothic"/>
              </a:defRPr>
            </a:pPr>
            <a:r>
              <a:rPr sz="2000"/>
              <a:t>ワークスペース間でのモデルログの共有や管理がスムーズに行える</a:t>
            </a:r>
          </a:p>
          <a:p>
            <a:pPr lvl="1">
              <a:defRPr>
                <a:latin typeface="Yu Gothic"/>
              </a:defRPr>
            </a:pPr>
            <a:r>
              <a:rPr sz="2000"/>
              <a:t>日常の使用感は変わらず、アップグレードは任意で柔軟に実施可能</a:t>
            </a:r>
          </a:p>
          <a:p>
            <a:pPr>
              <a:defRPr b="1" sz="2200">
                <a:latin typeface="Yu Gothic"/>
              </a:defRPr>
            </a:pPr>
            <a:r>
              <a:rPr sz="2000"/>
              <a:t>関連リンク</a:t>
            </a:r>
          </a:p>
          <a:p>
            <a:pPr lvl="1">
              <a:defRPr>
                <a:latin typeface="Yu Gothic"/>
              </a:defRPr>
            </a:pPr>
            <a:r>
              <a:rPr u="sng" sz="2000">
                <a:solidFill>
                  <a:srgbClr val="0000FF"/>
                </a:solidFill>
                <a:hlinkClick r:id="rId3"/>
              </a:rPr>
              <a:t>https://aka.ms/fabric/mlflow-upgrade</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IDENTITY 列（プレビュー）</a:t>
            </a:r>
          </a:p>
        </p:txBody>
      </p:sp>
      <p:sp>
        <p:nvSpPr>
          <p:cNvPr id="3" name="Text Placeholder 2"/>
          <p:cNvSpPr>
            <a:spLocks noGrp="1"/>
          </p:cNvSpPr>
          <p:nvPr>
            <p:ph type="body" idx="13" sz="quarter"/>
          </p:nvPr>
        </p:nvSpPr>
        <p:spPr/>
        <p:txBody>
          <a:bodyPr/>
          <a:lstStyle/>
          <a:p>
            <a:pPr>
              <a:defRPr sz="2000">
                <a:latin typeface="Yu Gothic"/>
              </a:defRPr>
            </a:pPr>
            <a:r>
              <a:rPr sz="2000"/>
              <a:t>Fabric Data WarehouseのIDENTITY列（プレビュー）は、データ取り込み時に自動で一意の代理キーを生成し、手動割り当てやキー重複のリスクを排除する機能です。分散エンジン全体で一意性を保証し、並行するデータ取り込みジョブにも対応します。</a:t>
            </a:r>
          </a:p>
          <a:p>
            <a:pPr>
              <a:defRPr b="1" sz="2200">
                <a:latin typeface="Yu Gothic"/>
              </a:defRPr>
            </a:pPr>
            <a:r>
              <a:rPr sz="2000"/>
              <a:t>メリット</a:t>
            </a:r>
          </a:p>
          <a:p>
            <a:pPr lvl="1">
              <a:defRPr>
                <a:latin typeface="Yu Gothic"/>
              </a:defRPr>
            </a:pPr>
            <a:r>
              <a:rPr sz="2000"/>
              <a:t>データ取り込み時の代理キー生成が自動化され、手動作業が不要になる</a:t>
            </a:r>
          </a:p>
          <a:p>
            <a:pPr lvl="1">
              <a:defRPr>
                <a:latin typeface="Yu Gothic"/>
              </a:defRPr>
            </a:pPr>
            <a:r>
              <a:rPr sz="2000"/>
              <a:t>キーの重複や整合性の問題を防止し、データ品質が向上する</a:t>
            </a:r>
          </a:p>
          <a:p>
            <a:pPr lvl="1">
              <a:defRPr>
                <a:latin typeface="Yu Gothic"/>
              </a:defRPr>
            </a:pPr>
            <a:r>
              <a:rPr sz="2000"/>
              <a:t>分散環境でも一意性が保証され、複数ジョブの同時実行が安全に行える</a:t>
            </a:r>
          </a:p>
          <a:p>
            <a:pPr>
              <a:defRPr b="1" sz="2200">
                <a:latin typeface="Yu Gothic"/>
              </a:defRPr>
            </a:pPr>
            <a:r>
              <a:rPr sz="2000"/>
              <a:t>関連リンク</a:t>
            </a:r>
          </a:p>
          <a:p>
            <a:pPr lvl="1">
              <a:defRPr>
                <a:latin typeface="Yu Gothic"/>
              </a:defRPr>
            </a:pPr>
            <a:r>
              <a:rPr u="sng" sz="2000">
                <a:solidFill>
                  <a:srgbClr val="0000FF"/>
                </a:solidFill>
                <a:hlinkClick r:id="rId3"/>
              </a:rPr>
              <a:t>https://aka.ms/identitydwdocs</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テナント管理者向けのOneLakeでのガバナンス（プレビュー）</a:t>
            </a:r>
          </a:p>
        </p:txBody>
      </p:sp>
      <p:sp>
        <p:nvSpPr>
          <p:cNvPr id="3" name="Text Placeholder 2"/>
          <p:cNvSpPr>
            <a:spLocks noGrp="1"/>
          </p:cNvSpPr>
          <p:nvPr>
            <p:ph type="body" idx="13" sz="quarter"/>
          </p:nvPr>
        </p:nvSpPr>
        <p:spPr/>
        <p:txBody>
          <a:bodyPr/>
          <a:lstStyle/>
          <a:p>
            <a:pPr>
              <a:defRPr sz="2000">
                <a:latin typeface="Yu Gothic"/>
              </a:defRPr>
            </a:pPr>
            <a:r>
              <a:rPr sz="2000"/>
              <a:t>OneLakeカタログのFabric管理者向けガバナンス体験が拡張され、データ資産の管理・保護に必要なツールと洞察を提供。管理者はクロスフィルタリングやドリルスルー機能付きの監視レポートを一か所で確認でき、効率的にテナントを管理可能。コパイロット機能により、レポート内でデータと対話し、トレンド発見や詳細分析、迅速な要約ができる。</a:t>
            </a:r>
          </a:p>
          <a:p>
            <a:pPr>
              <a:defRPr b="1" sz="2200">
                <a:latin typeface="Yu Gothic"/>
              </a:defRPr>
            </a:pPr>
            <a:r>
              <a:rPr sz="2000"/>
              <a:t>メリット</a:t>
            </a:r>
          </a:p>
          <a:p>
            <a:pPr lvl="1">
              <a:defRPr>
                <a:latin typeface="Yu Gothic"/>
              </a:defRPr>
            </a:pPr>
            <a:r>
              <a:rPr sz="2000"/>
              <a:t>組織のデータ資産を一元的に管理・保護できるため、データの完全性とセキュリティが向上する</a:t>
            </a:r>
          </a:p>
          <a:p>
            <a:pPr lvl="1">
              <a:defRPr>
                <a:latin typeface="Yu Gothic"/>
              </a:defRPr>
            </a:pPr>
            <a:r>
              <a:rPr sz="2000"/>
              <a:t>クロスフィルタリングやドリルスルー機能を活用した監視レポートにより、効率的なテナント管理と迅速な意思決定が可能になる</a:t>
            </a:r>
          </a:p>
          <a:p>
            <a:pPr lvl="1">
              <a:defRPr>
                <a:latin typeface="Yu Gothic"/>
              </a:defRPr>
            </a:pPr>
            <a:r>
              <a:rPr sz="2000"/>
              <a:t>コパイロット機能でデータと対話しながらトレンド分析や詳細掘り下げができ、迅速な要約取得が実現する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https://learn.microsoft.com/fabric/governance/governance-compliance-overview</a:t>
            </a:r>
          </a:p>
          <a:p>
            <a:pPr lvl="1">
              <a:defRPr>
                <a:latin typeface="Yu Gothic"/>
              </a:defRPr>
            </a:pPr>
            <a:r>
              <a:rPr u="sng" sz="2000">
                <a:solidFill>
                  <a:srgbClr val="0000FF"/>
                </a:solidFill>
                <a:hlinkClick r:id="rId4"/>
              </a:rPr>
              <a:t>https://learn.microsoft.com/fabric/governance/onelake-catalog-govern#considerations-and-limitations</a:t>
            </a:r>
          </a:p>
          <a:p>
            <a:pPr lvl="1">
              <a:defRPr>
                <a:latin typeface="Yu Gothic"/>
              </a:defRPr>
            </a:pPr>
            <a:r>
              <a:rPr u="sng" sz="2000">
                <a:solidFill>
                  <a:srgbClr val="0000FF"/>
                </a:solidFill>
                <a:hlinkClick r:id="rId5"/>
              </a:rPr>
              <a:t>https://learn.microsoft.com/fabric/governance/onelake-catalog-overview</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Varchar(max) サポート</a:t>
            </a:r>
          </a:p>
        </p:txBody>
      </p:sp>
      <p:sp>
        <p:nvSpPr>
          <p:cNvPr id="3" name="Text Placeholder 2"/>
          <p:cNvSpPr>
            <a:spLocks noGrp="1"/>
          </p:cNvSpPr>
          <p:nvPr>
            <p:ph type="body" idx="13" sz="quarter"/>
          </p:nvPr>
        </p:nvSpPr>
        <p:spPr/>
        <p:txBody>
          <a:bodyPr/>
          <a:lstStyle/>
          <a:p>
            <a:pPr>
              <a:defRPr sz="2000">
                <a:latin typeface="Yu Gothic"/>
              </a:defRPr>
            </a:pPr>
            <a:r>
              <a:rPr sz="2000"/>
              <a:t>FabricデータウェアハウスとミラーリングされたアーティファクトのSQL分析エンドポイントが、VARCHAR(MAX)およびVARBINARY(MAX)タイプをサポートし、最大16MBの大きな文字列やバイナリデータを取り込み、保存、処理、分析可能に。これにより、従来の8KB制限によるデータ切り捨てやJSON破損を防止。新規テーブルでは文字列・バイナリのデルタタイプがこれらのSQLタイプにマッピングされ、既存テーブルもスキーマ変更時に自動でアップグレードされる。詳細はブログ参照。</a:t>
            </a:r>
          </a:p>
          <a:p>
            <a:pPr>
              <a:defRPr b="1" sz="2200">
                <a:latin typeface="Yu Gothic"/>
              </a:defRPr>
            </a:pPr>
            <a:r>
              <a:rPr sz="2000"/>
              <a:t>メリット</a:t>
            </a:r>
          </a:p>
          <a:p>
            <a:pPr lvl="1">
              <a:defRPr>
                <a:latin typeface="Yu Gothic"/>
              </a:defRPr>
            </a:pPr>
            <a:r>
              <a:rPr sz="2000"/>
              <a:t>大容量の文字列やバイナリデータ（最大16MB）を切り捨てなしで取り込み、保存、処理、分析できるため、詳細なログやJSON、空間データの活用が可能になる</a:t>
            </a:r>
          </a:p>
          <a:p>
            <a:pPr lvl="1">
              <a:defRPr>
                <a:latin typeface="Yu Gothic"/>
              </a:defRPr>
            </a:pPr>
            <a:r>
              <a:rPr sz="2000"/>
              <a:t>ミラーリングされたアーティファクトのSQL分析エンドポイントで、ソースシステムからの大きな値を完全に読み取れるため、データの破損やクエリエラーを防止できる</a:t>
            </a:r>
          </a:p>
          <a:p>
            <a:pPr lvl="1">
              <a:defRPr>
                <a:latin typeface="Yu Gothic"/>
              </a:defRPr>
            </a:pPr>
            <a:r>
              <a:rPr sz="2000"/>
              <a:t>既存の大きなオブジェクト列が自動的にVARCHAR(MAX)にアップグレードされ、スムーズに大容量データ対応へ移行できるため、運用負荷が軽減される</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Eventhouse KQLデータベース（プレビュー）におけるエンティティ図</a:t>
            </a:r>
          </a:p>
        </p:txBody>
      </p:sp>
      <p:sp>
        <p:nvSpPr>
          <p:cNvPr id="3" name="Text Placeholder 2"/>
          <p:cNvSpPr>
            <a:spLocks noGrp="1"/>
          </p:cNvSpPr>
          <p:nvPr>
            <p:ph type="body" idx="13" sz="quarter"/>
          </p:nvPr>
        </p:nvSpPr>
        <p:spPr/>
        <p:txBody>
          <a:bodyPr/>
          <a:lstStyle/>
          <a:p>
            <a:pPr>
              <a:defRPr sz="2000">
                <a:latin typeface="Yu Gothic"/>
              </a:defRPr>
            </a:pPr>
            <a:r>
              <a:rPr sz="2000"/>
              <a:t>KQLデータベースは複数のイベントストリームからデータを収集し、関数や更新ポリシー、マテリアライズドビューが連携してデータを処理・集約している。これらの複雑な関係を把握しやすくするために、エンティティダイアグラムが作成された。エンティティダイアグラムはテーブル、関数、マテリアライズドビュー、更新ポリシー、ショートカット、継続的エクスポートなどのエンティティ間の関係やデータフローを視覚的に示し、クロスデータベースの接続やイベントストリームの情報も表示する。各エンティティの取り込みレコード数やデータの流れを追跡でき、スキーマ違反（壊れた参照や存在しないエンティティの参照）も警告する。これにより、開発者やデータエンジニア、アナリストはデータベースの全体像を理解し、トラブルシューティングや設計変更を自信を持って行える。</a:t>
            </a:r>
          </a:p>
          <a:p>
            <a:pPr>
              <a:defRPr b="1" sz="2200">
                <a:latin typeface="Yu Gothic"/>
              </a:defRPr>
            </a:pPr>
            <a:r>
              <a:rPr sz="2000"/>
              <a:t>メリット</a:t>
            </a:r>
          </a:p>
          <a:p>
            <a:pPr lvl="1">
              <a:defRPr>
                <a:latin typeface="Yu Gothic"/>
              </a:defRPr>
            </a:pPr>
            <a:r>
              <a:rPr sz="2000"/>
              <a:t>データベース内のエンティティ間の関係を視覚的に把握でき、全体のデータフローを簡単に理解できる</a:t>
            </a:r>
          </a:p>
          <a:p>
            <a:pPr lvl="1">
              <a:defRPr>
                <a:latin typeface="Yu Gothic"/>
              </a:defRPr>
            </a:pPr>
            <a:r>
              <a:rPr sz="2000"/>
              <a:t>スキーマ違反や壊れた参照を自動で警告し、問題の早期発見と修正を支援する</a:t>
            </a:r>
          </a:p>
          <a:p>
            <a:pPr lvl="1">
              <a:defRPr>
                <a:latin typeface="Yu Gothic"/>
              </a:defRPr>
            </a:pPr>
            <a:r>
              <a:rPr sz="2000"/>
              <a:t>レコード数やイベントストリームの情報も確認でき、設計やトラブルシューティングに自信を持って対応できる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https://learn.microsoft.com/fabric/real-time-intelligence/database-entity-diagram</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Snowflakeコネクタはキーペア認証方式の使用をサポートしています</a:t>
            </a:r>
          </a:p>
        </p:txBody>
      </p:sp>
      <p:sp>
        <p:nvSpPr>
          <p:cNvPr id="3" name="Text Placeholder 2"/>
          <p:cNvSpPr>
            <a:spLocks noGrp="1"/>
          </p:cNvSpPr>
          <p:nvPr>
            <p:ph type="body" idx="13" sz="quarter"/>
          </p:nvPr>
        </p:nvSpPr>
        <p:spPr/>
        <p:txBody>
          <a:bodyPr/>
          <a:lstStyle/>
          <a:p>
            <a:pPr>
              <a:defRPr sz="2000">
                <a:latin typeface="Yu Gothic"/>
              </a:defRPr>
            </a:pPr>
            <a:r>
              <a:rPr sz="2000"/>
              <a:t>Snowflakeコネクタでキー ペア認証が利用可能になりました。新規作成または既存接続編集時に「KeyPair」認証オプションが表示されます。キー ペア認証設定後、この接続はパイプライン、コピー ジョブ、Dataflow gen2、ミラーリングで使用可能です。</a:t>
            </a:r>
          </a:p>
          <a:p>
            <a:pPr>
              <a:defRPr b="1" sz="2200">
                <a:latin typeface="Yu Gothic"/>
              </a:defRPr>
            </a:pPr>
            <a:r>
              <a:rPr sz="2000"/>
              <a:t>メリット</a:t>
            </a:r>
          </a:p>
          <a:p>
            <a:pPr lvl="1">
              <a:defRPr>
                <a:latin typeface="Yu Gothic"/>
              </a:defRPr>
            </a:pPr>
            <a:r>
              <a:rPr sz="2000"/>
              <a:t>パスワード不要でセキュリティが向上する</a:t>
            </a:r>
          </a:p>
          <a:p>
            <a:pPr lvl="1">
              <a:defRPr>
                <a:latin typeface="Yu Gothic"/>
              </a:defRPr>
            </a:pPr>
            <a:r>
              <a:rPr sz="2000"/>
              <a:t>接続設定が簡単かつ一元管理できる</a:t>
            </a:r>
          </a:p>
          <a:p>
            <a:pPr lvl="1">
              <a:defRPr>
                <a:latin typeface="Yu Gothic"/>
              </a:defRPr>
            </a:pPr>
            <a:r>
              <a:rPr sz="2000"/>
              <a:t>パイプラインやコピージョブなど複数の機能で手軽に利用可能</a:t>
            </a:r>
          </a:p>
          <a:p>
            <a:pPr>
              <a:defRPr b="1" sz="2200">
                <a:latin typeface="Yu Gothic"/>
              </a:defRPr>
            </a:pPr>
            <a:r>
              <a:rPr sz="2000"/>
              <a:t>関連リンク</a:t>
            </a:r>
          </a:p>
          <a:p>
            <a:pPr lvl="1">
              <a:defRPr>
                <a:latin typeface="Yu Gothic"/>
              </a:defRPr>
            </a:pPr>
            <a:r>
              <a:rPr u="sng" sz="2000">
                <a:solidFill>
                  <a:srgbClr val="0000FF"/>
                </a:solidFill>
                <a:hlinkClick r:id="rId3"/>
              </a:rPr>
              <a:t>https://blog.fabric.microsoft.com/blog/ingest-files-into-your-fabric-data-warehouse-using-the-openrowset-function/</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仮想ネットワークデータゲートウェイの証明書およびプロキシサポート（プレビュー）</a:t>
            </a:r>
          </a:p>
        </p:txBody>
      </p:sp>
      <p:sp>
        <p:nvSpPr>
          <p:cNvPr id="3" name="Text Placeholder 2"/>
          <p:cNvSpPr>
            <a:spLocks noGrp="1"/>
          </p:cNvSpPr>
          <p:nvPr>
            <p:ph type="body" idx="13" sz="quarter"/>
          </p:nvPr>
        </p:nvSpPr>
        <p:spPr/>
        <p:txBody>
          <a:bodyPr/>
          <a:lstStyle/>
          <a:p>
            <a:pPr>
              <a:defRPr sz="2000">
                <a:latin typeface="Yu Gothic"/>
              </a:defRPr>
            </a:pPr>
            <a:r>
              <a:rPr sz="2000"/>
              <a:t>プレビューの仮想ネットワーク（VNET）データゲートウェイは、証明書ベース認証とプロキシ構成を可能にし、直接インターネットアクセスが制限された環境でも安全で柔軟なエンタープライズ接続を提供する。これにより、組織は高度に管理されたセキュリティ重視のネットワークでVNETデータゲートウェイを安心して利用できる。</a:t>
            </a:r>
          </a:p>
          <a:p>
            <a:pPr>
              <a:defRPr b="1" sz="2200">
                <a:latin typeface="Yu Gothic"/>
              </a:defRPr>
            </a:pPr>
            <a:r>
              <a:rPr sz="2000"/>
              <a:t>メリット</a:t>
            </a:r>
          </a:p>
          <a:p>
            <a:pPr lvl="1">
              <a:defRPr>
                <a:latin typeface="Yu Gothic"/>
              </a:defRPr>
            </a:pPr>
            <a:r>
              <a:rPr sz="2000"/>
              <a:t>証明書ベースの認証により、高度なセキュリティを確保できる</a:t>
            </a:r>
          </a:p>
          <a:p>
            <a:pPr lvl="1">
              <a:defRPr>
                <a:latin typeface="Yu Gothic"/>
              </a:defRPr>
            </a:pPr>
            <a:r>
              <a:rPr sz="2000"/>
              <a:t>直接インターネットアクセスが制限された環境でも利用可能</a:t>
            </a:r>
          </a:p>
          <a:p>
            <a:pPr lvl="1">
              <a:defRPr>
                <a:latin typeface="Yu Gothic"/>
              </a:defRPr>
            </a:pPr>
            <a:r>
              <a:rPr sz="2000"/>
              <a:t>柔軟なプロキシ構成でエンタープライズ接続の適応性が向上</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https://learn.microsoft.com/data-integration/vnet/manage-data-gateways?toc=%2Ffabric%2Fdata-factory%2Ftoc.json</a:t>
            </a: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エラーインサイトの概要 パイプライン用コパイロット</a:t>
            </a:r>
          </a:p>
        </p:txBody>
      </p:sp>
      <p:sp>
        <p:nvSpPr>
          <p:cNvPr id="3" name="Text Placeholder 2"/>
          <p:cNvSpPr>
            <a:spLocks noGrp="1"/>
          </p:cNvSpPr>
          <p:nvPr>
            <p:ph type="body" idx="13" sz="quarter"/>
          </p:nvPr>
        </p:nvSpPr>
        <p:spPr/>
        <p:txBody>
          <a:bodyPr/>
          <a:lstStyle/>
          <a:p>
            <a:pPr>
              <a:defRPr sz="2000">
                <a:latin typeface="Yu Gothic"/>
              </a:defRPr>
            </a:pPr>
            <a:r>
              <a:rPr sz="2000"/>
              <a:t>パイプラインの新しいエラーインサイトサマリーコパイロットは、多数のエラーを持つパイプラインの問題を自動で分類し、簡潔な要約、根本原因分析、実行可能な推奨事項を提供する機能。監視や作成ページの「エラーインサイト」ボタンから起動でき、個別エラーの調査を省略し効率的なトラブルシューティングと時間節約を実現する。</a:t>
            </a:r>
          </a:p>
          <a:p>
            <a:pPr>
              <a:defRPr b="1" sz="2200">
                <a:latin typeface="Yu Gothic"/>
              </a:defRPr>
            </a:pPr>
            <a:r>
              <a:rPr sz="2000"/>
              <a:t>メリット</a:t>
            </a:r>
          </a:p>
          <a:p>
            <a:pPr lvl="1">
              <a:defRPr>
                <a:latin typeface="Yu Gothic"/>
              </a:defRPr>
            </a:pPr>
            <a:r>
              <a:rPr sz="2000"/>
              <a:t>エラーの分類と要約により、問題の全体像を迅速に把握できる</a:t>
            </a:r>
          </a:p>
          <a:p>
            <a:pPr lvl="1">
              <a:defRPr>
                <a:latin typeface="Yu Gothic"/>
              </a:defRPr>
            </a:pPr>
            <a:r>
              <a:rPr sz="2000"/>
              <a:t>根本原因分析と具体的な推奨アクションが提供され、修正作業が効率化される</a:t>
            </a:r>
          </a:p>
          <a:p>
            <a:pPr lvl="1">
              <a:defRPr>
                <a:latin typeface="Yu Gothic"/>
              </a:defRPr>
            </a:pPr>
            <a:r>
              <a:rPr sz="2000"/>
              <a:t>大量のエラー処理が簡素化され、時間と労力の大幅な節約が可能になる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https://learn.microsoft.com/fabric/data-factory/copilot-fabric-data-factory-get-started#get-started-with-copilot-for-pipelines</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コパイロット（プレビュー）を使ってパイプライン式を生成し説明するための自然言語</a:t>
            </a:r>
          </a:p>
        </p:txBody>
      </p:sp>
      <p:sp>
        <p:nvSpPr>
          <p:cNvPr id="3" name="Text Placeholder 2"/>
          <p:cNvSpPr>
            <a:spLocks noGrp="1"/>
          </p:cNvSpPr>
          <p:nvPr>
            <p:ph type="body" idx="13" sz="quarter"/>
          </p:nvPr>
        </p:nvSpPr>
        <p:spPr/>
        <p:txBody>
          <a:bodyPr/>
          <a:lstStyle/>
          <a:p>
            <a:pPr>
              <a:defRPr sz="2000">
                <a:latin typeface="Yu Gothic"/>
              </a:defRPr>
            </a:pPr>
            <a:r>
              <a:rPr sz="2000"/>
              <a:t>Fabric Data Factoryの新しいプレビュー中のコパイロット機能は、パイプライン式ビルダー内でチャット形式で利用可能です。自然言語で式を生成・説明でき、複雑な構文の理解を助けます。これにより手動コーディングやエラーを減らし、誰でも自信を持って堅牢なパイプラインを作成できるようにし、生産性を向上させます。</a:t>
            </a:r>
          </a:p>
          <a:p>
            <a:pPr>
              <a:defRPr b="1" sz="2200">
                <a:latin typeface="Yu Gothic"/>
              </a:defRPr>
            </a:pPr>
            <a:r>
              <a:rPr sz="2000"/>
              <a:t>メリット</a:t>
            </a:r>
          </a:p>
          <a:p>
            <a:pPr lvl="1">
              <a:defRPr>
                <a:latin typeface="Yu Gothic"/>
              </a:defRPr>
            </a:pPr>
            <a:r>
              <a:rPr sz="2000"/>
              <a:t>自然言語で式を生成できるため、複雑なパイプライン式の作成が簡単になる</a:t>
            </a:r>
          </a:p>
          <a:p>
            <a:pPr lvl="1">
              <a:defRPr>
                <a:latin typeface="Yu Gothic"/>
              </a:defRPr>
            </a:pPr>
            <a:r>
              <a:rPr sz="2000"/>
              <a:t>既存の式を平易な言葉で説明して理解を助けるため、構文の解読が不要になる</a:t>
            </a:r>
          </a:p>
          <a:p>
            <a:pPr lvl="1">
              <a:defRPr>
                <a:latin typeface="Yu Gothic"/>
              </a:defRPr>
            </a:pPr>
            <a:r>
              <a:rPr sz="2000"/>
              <a:t>手動コーディングやエラーを減らし、生産性を向上させて堅牢なパイプライン構築を支援する</a:t>
            </a:r>
          </a:p>
          <a:p>
            <a:pPr>
              <a:defRPr b="1" sz="2200">
                <a:latin typeface="Yu Gothic"/>
              </a:defRPr>
            </a:pPr>
            <a:r>
              <a:rPr sz="2000"/>
              <a:t>関連リンク</a:t>
            </a:r>
          </a:p>
          <a:p>
            <a:pPr lvl="1">
              <a:defRPr>
                <a:latin typeface="Yu Gothic"/>
              </a:defRPr>
            </a:pPr>
            <a:r>
              <a:rPr u="sng" sz="2000">
                <a:solidFill>
                  <a:srgbClr val="0000FF"/>
                </a:solidFill>
                <a:hlinkClick r:id="rId3"/>
              </a:rPr>
              <a:t>https://aka.ms/CopilotPipelineExpression</a:t>
            </a: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Excelデスクトップでの最新のデータ取得方法</a:t>
            </a:r>
          </a:p>
        </p:txBody>
      </p:sp>
      <p:sp>
        <p:nvSpPr>
          <p:cNvPr id="3" name="Text Placeholder 2"/>
          <p:cNvSpPr>
            <a:spLocks noGrp="1"/>
          </p:cNvSpPr>
          <p:nvPr>
            <p:ph type="body" idx="13" sz="quarter"/>
          </p:nvPr>
        </p:nvSpPr>
        <p:spPr/>
        <p:txBody>
          <a:bodyPr/>
          <a:lstStyle/>
          <a:p>
            <a:pPr>
              <a:defRPr sz="2000">
                <a:latin typeface="Yu Gothic"/>
              </a:defRPr>
            </a:pPr>
            <a:r>
              <a:rPr sz="2000"/>
              <a:t>Excelデスクトップの最新のデータ取得体験は、データソースの検索と接続を一元化し簡単にした。データタブの「データの取得」から多様なコネクタを探索でき、強力な検索機能でキーワード入力により迅速に目的のデータソースを見つけられる。Fabric Lakehouseへの接続も数クリックで完了し、Power Queryエディターでのデータ変換がスムーズに行える。これにより、分析に集中できる効率的なワークフローを実現している。</a:t>
            </a:r>
          </a:p>
          <a:p>
            <a:pPr>
              <a:defRPr b="1" sz="2200">
                <a:latin typeface="Yu Gothic"/>
              </a:defRPr>
            </a:pPr>
            <a:r>
              <a:rPr sz="2000"/>
              <a:t>メリット</a:t>
            </a:r>
          </a:p>
          <a:p>
            <a:pPr lvl="1">
              <a:defRPr>
                <a:latin typeface="Yu Gothic"/>
              </a:defRPr>
            </a:pPr>
            <a:r>
              <a:rPr sz="2000"/>
              <a:t>データソースへのアクセスが一元化され、複数のメニューを移動する手間が省ける</a:t>
            </a:r>
          </a:p>
          <a:p>
            <a:pPr lvl="1">
              <a:defRPr>
                <a:latin typeface="Yu Gothic"/>
              </a:defRPr>
            </a:pPr>
            <a:r>
              <a:rPr sz="2000"/>
              <a:t>強力な検索機能により、必要なデータソースを迅速かつ直感的に見つけられる</a:t>
            </a:r>
          </a:p>
          <a:p>
            <a:pPr lvl="1">
              <a:defRPr>
                <a:latin typeface="Yu Gothic"/>
              </a:defRPr>
            </a:pPr>
            <a:r>
              <a:rPr sz="2000"/>
              <a:t>簡単な操作でデータを読み込み・変換でき、分析に集中する時間を増やせる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https://learn.microsoft.com/power-query/get-data-ui</a:t>
            </a: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モダンなデータ取得コパイロットで新しいインポートデータフローがサポートされました</a:t>
            </a:r>
          </a:p>
        </p:txBody>
      </p:sp>
      <p:sp>
        <p:nvSpPr>
          <p:cNvPr id="3" name="Text Placeholder 2"/>
          <p:cNvSpPr>
            <a:spLocks noGrp="1"/>
          </p:cNvSpPr>
          <p:nvPr>
            <p:ph type="body" idx="13" sz="quarter"/>
          </p:nvPr>
        </p:nvSpPr>
        <p:spPr/>
        <p:txBody>
          <a:bodyPr/>
          <a:lstStyle/>
          <a:p>
            <a:pPr>
              <a:defRPr sz="2000">
                <a:latin typeface="Yu Gothic"/>
              </a:defRPr>
            </a:pPr>
            <a:r>
              <a:rPr sz="2000"/>
              <a:t>Dataflow Gen2のModern Get DataのCopilotは、OneLakeカタログとOneDriveからデータを取り込み、自然言語で次の変換用データを簡単に取得・分析可能。OneLake内で直接データ選択や特定アーティファクト検索ができ、異なるワークスペースのデータも選択可能。選択したデータはMGD Copilotに迅速に読み込まれ、さらに変換処理が行える。</a:t>
            </a:r>
          </a:p>
          <a:p>
            <a:pPr>
              <a:defRPr b="1" sz="2200">
                <a:latin typeface="Yu Gothic"/>
              </a:defRPr>
            </a:pPr>
            <a:r>
              <a:rPr sz="2000"/>
              <a:t>メリット</a:t>
            </a:r>
          </a:p>
          <a:p>
            <a:pPr lvl="1">
              <a:defRPr>
                <a:latin typeface="Yu Gothic"/>
              </a:defRPr>
            </a:pPr>
            <a:r>
              <a:rPr sz="2000"/>
              <a:t>自然言語で簡単にデータ取り込みや変換が可能になり、操作の敷居が低くなる</a:t>
            </a:r>
          </a:p>
          <a:p>
            <a:pPr lvl="1">
              <a:defRPr>
                <a:latin typeface="Yu Gothic"/>
              </a:defRPr>
            </a:pPr>
            <a:r>
              <a:rPr sz="2000"/>
              <a:t>OneLakeカタログとOneDriveの両方からシームレスにデータを選択・統合できるため、柔軟なデータ活用が実現</a:t>
            </a:r>
          </a:p>
          <a:p>
            <a:pPr lvl="1">
              <a:defRPr>
                <a:latin typeface="Yu Gothic"/>
              </a:defRPr>
            </a:pPr>
            <a:r>
              <a:rPr sz="2000"/>
              <a:t>異なるワークスペースのデータも検索・利用できるため、分析の幅が広がり効率的な作業が可能になる</a:t>
            </a: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データフロー Gen2（プレビュー）における Power Query 言語サービスのインテリセンス</a:t>
            </a:r>
          </a:p>
        </p:txBody>
      </p:sp>
      <p:sp>
        <p:nvSpPr>
          <p:cNvPr id="3" name="Text Placeholder 2"/>
          <p:cNvSpPr>
            <a:spLocks noGrp="1"/>
          </p:cNvSpPr>
          <p:nvPr>
            <p:ph type="body" idx="13" sz="quarter"/>
          </p:nvPr>
        </p:nvSpPr>
        <p:spPr/>
        <p:txBody>
          <a:bodyPr/>
          <a:lstStyle/>
          <a:p>
            <a:pPr>
              <a:defRPr sz="2000">
                <a:latin typeface="Yu Gothic"/>
              </a:defRPr>
            </a:pPr>
            <a:r>
              <a:rPr sz="2000"/>
              <a:t>Power Query Language ServiceのIntelliSenseがPower Query Onlineに統合され、Dataflow Gen2でプレビュー利用可能に。新機能は構文ハイライト、自動補完、インライン提案によるIntelliSenseサポート、リアルタイムガイダンスでの編集体験改善、Power Query Desktopと一貫した操作感。これによりMコードのエラー減少、開発速度向上、ツール切替不要でDataflow Gen2での作業が容易に。</a:t>
            </a:r>
          </a:p>
          <a:p>
            <a:pPr>
              <a:defRPr b="1" sz="2200">
                <a:latin typeface="Yu Gothic"/>
              </a:defRPr>
            </a:pPr>
            <a:r>
              <a:rPr sz="2000"/>
              <a:t>メリット</a:t>
            </a:r>
          </a:p>
          <a:p>
            <a:pPr lvl="1">
              <a:defRPr>
                <a:latin typeface="Yu Gothic"/>
              </a:defRPr>
            </a:pPr>
            <a:r>
              <a:rPr sz="2000"/>
              <a:t>Mコードの記述エラーを減らせる</a:t>
            </a:r>
          </a:p>
          <a:p>
            <a:pPr lvl="1">
              <a:defRPr>
                <a:latin typeface="Yu Gothic"/>
              </a:defRPr>
            </a:pPr>
            <a:r>
              <a:rPr sz="2000"/>
              <a:t>スマートな提案で開発スピードが向上する</a:t>
            </a:r>
          </a:p>
          <a:p>
            <a:pPr lvl="1">
              <a:defRPr>
                <a:latin typeface="Yu Gothic"/>
              </a:defRPr>
            </a:pPr>
            <a:r>
              <a:rPr sz="2000"/>
              <a:t>Dataflow Gen2内でシームレスに作業できる</a:t>
            </a: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ファイルと要件のためのApache Airflowジョブ用の新しいAPI</a:t>
            </a:r>
          </a:p>
        </p:txBody>
      </p:sp>
      <p:sp>
        <p:nvSpPr>
          <p:cNvPr id="3" name="Text Placeholder 2"/>
          <p:cNvSpPr>
            <a:spLocks noGrp="1"/>
          </p:cNvSpPr>
          <p:nvPr>
            <p:ph type="body" idx="13" sz="quarter"/>
          </p:nvPr>
        </p:nvSpPr>
        <p:spPr/>
        <p:txBody>
          <a:bodyPr/>
          <a:lstStyle/>
          <a:p>
            <a:pPr>
              <a:defRPr sz="2000">
                <a:latin typeface="Yu Gothic"/>
              </a:defRPr>
            </a:pPr>
            <a:r>
              <a:rPr sz="2000"/>
              <a:t>Fabric Apache Airflowジョブのためのジョブ管理APIが利用可能に。これにより、Airflowプロジェクト内のファイルや要件の管理、リソースのアップロード・更新・整理が簡単になり、手作業を減らし自動化を効率化。柔軟な設計で環境設定の自動化や一貫したデプロイメント維持を支援し、Airflowジョブの整理と最新化を容易にする。</a:t>
            </a:r>
          </a:p>
          <a:p>
            <a:pPr>
              <a:defRPr b="1" sz="2200">
                <a:latin typeface="Yu Gothic"/>
              </a:defRPr>
            </a:pPr>
            <a:r>
              <a:rPr sz="2000"/>
              <a:t>メリット</a:t>
            </a:r>
          </a:p>
          <a:p>
            <a:pPr lvl="1">
              <a:defRPr>
                <a:latin typeface="Yu Gothic"/>
              </a:defRPr>
            </a:pPr>
            <a:r>
              <a:rPr sz="2000"/>
              <a:t>Airflowプロジェクト内のファイルや要件を直接管理でき、作業効率が向上する</a:t>
            </a:r>
          </a:p>
          <a:p>
            <a:pPr lvl="1">
              <a:defRPr>
                <a:latin typeface="Yu Gothic"/>
              </a:defRPr>
            </a:pPr>
            <a:r>
              <a:rPr sz="2000"/>
              <a:t>リソースのアップロードや更新が簡単になり、手作業のステップを削減できる</a:t>
            </a:r>
          </a:p>
          <a:p>
            <a:pPr lvl="1">
              <a:defRPr>
                <a:latin typeface="Yu Gothic"/>
              </a:defRPr>
            </a:pPr>
            <a:r>
              <a:rPr sz="2000"/>
              <a:t>環境設定の自動化と一貫したデプロイメントを維持しやすくなる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https://learn.microsoft.com/fabric/data-factory/apache-airflow-jobs-api-capabilities#job-file-management-apis</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Azure DevOps サービスプリンシパルとクロステナントサポート（一般提供開始）</a:t>
            </a:r>
          </a:p>
        </p:txBody>
      </p:sp>
      <p:sp>
        <p:nvSpPr>
          <p:cNvPr id="3" name="Text Placeholder 2"/>
          <p:cNvSpPr>
            <a:spLocks noGrp="1"/>
          </p:cNvSpPr>
          <p:nvPr>
            <p:ph type="body" idx="13" sz="quarter"/>
          </p:nvPr>
        </p:nvSpPr>
        <p:spPr/>
        <p:txBody>
          <a:bodyPr/>
          <a:lstStyle/>
          <a:p>
            <a:pPr>
              <a:defRPr sz="2000">
                <a:latin typeface="Yu Gothic"/>
              </a:defRPr>
            </a:pPr>
            <a:r>
              <a:rPr sz="2000"/>
              <a:t>Fabricの新機能により、ユーザーはFabricワークスペース作成からFabric CLIを使ったAzure DevOpsリポジトリへの接続までの包括的な自動化フローを構築可能。Azure DevOpsリポジトリはFabricホームテナントと異なるテナントでも利用でき、Fabric TerraformモジュールでIaCも活用可能。すべて安全でスケーラブルなサービスプリンシパル認証で保護されている。</a:t>
            </a:r>
          </a:p>
          <a:p>
            <a:pPr>
              <a:defRPr b="1" sz="2200">
                <a:latin typeface="Yu Gothic"/>
              </a:defRPr>
            </a:pPr>
            <a:r>
              <a:rPr sz="2000"/>
              <a:t>メリット</a:t>
            </a:r>
          </a:p>
          <a:p>
            <a:pPr lvl="1">
              <a:defRPr>
                <a:latin typeface="Yu Gothic"/>
              </a:defRPr>
            </a:pPr>
            <a:r>
              <a:rPr sz="2000"/>
              <a:t>Fabricワークスペースの作成からAzure DevOpsリポジトリへの接続までの自動化により、作業効率が大幅に向上する</a:t>
            </a:r>
          </a:p>
          <a:p>
            <a:pPr lvl="1">
              <a:defRPr>
                <a:latin typeface="Yu Gothic"/>
              </a:defRPr>
            </a:pPr>
            <a:r>
              <a:rPr sz="2000"/>
              <a:t>異なるテナント間でもシームレスに連携可能で、柔軟な運用が実現できる</a:t>
            </a:r>
          </a:p>
          <a:p>
            <a:pPr lvl="1">
              <a:defRPr>
                <a:latin typeface="Yu Gothic"/>
              </a:defRPr>
            </a:pPr>
            <a:r>
              <a:rPr sz="2000"/>
              <a:t>安全でスケーラブルなサービスプリンシパル認証により、高いセキュリティを確保しつつIaCを活用できる</a:t>
            </a:r>
          </a:p>
          <a:p>
            <a:pPr>
              <a:defRPr b="1" sz="2200">
                <a:latin typeface="Yu Gothic"/>
              </a:defRPr>
            </a:pPr>
            <a:r>
              <a:rPr sz="2000"/>
              <a:t>関連リンク</a:t>
            </a:r>
          </a:p>
          <a:p>
            <a:pPr lvl="1">
              <a:defRPr>
                <a:latin typeface="Yu Gothic"/>
              </a:defRPr>
            </a:pPr>
            <a:r>
              <a:rPr u="sng" sz="2000">
                <a:solidFill>
                  <a:srgbClr val="0000FF"/>
                </a:solidFill>
                <a:hlinkClick r:id="rId3"/>
              </a:rPr>
              <a:t>https://microsoft.github.io/fabric-cli/</a:t>
            </a:r>
          </a:p>
          <a:p>
            <a:pPr lvl="1">
              <a:defRPr>
                <a:latin typeface="Yu Gothic"/>
              </a:defRPr>
            </a:pPr>
            <a:r>
              <a:rPr u="sng" sz="2000">
                <a:solidFill>
                  <a:srgbClr val="0000FF"/>
                </a:solidFill>
                <a:hlinkClick r:id="rId4"/>
              </a:rPr>
              <a:t>https://learn.microsoft.com/fabric/cicd/git-integration/git-automation?tabs=user%2CADO</a:t>
            </a:r>
          </a:p>
          <a:p>
            <a:pPr lvl="1">
              <a:defRPr>
                <a:latin typeface="Yu Gothic"/>
              </a:defRPr>
            </a:pPr>
            <a:r>
              <a:rPr u="sng" sz="2000">
                <a:solidFill>
                  <a:srgbClr val="0000FF"/>
                </a:solidFill>
                <a:hlinkClick r:id="rId5"/>
              </a:rPr>
              <a:t>https://registry.terraform.io/providers/microsoft/fabric/latest/docs</a:t>
            </a:r>
          </a:p>
        </p:txBody>
      </p:sp>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これで、Apache AirflowプロジェクトにファイルをUIからアップロードできるようになりました。</a:t>
            </a:r>
          </a:p>
        </p:txBody>
      </p:sp>
      <p:sp>
        <p:nvSpPr>
          <p:cNvPr id="3" name="Text Placeholder 2"/>
          <p:cNvSpPr>
            <a:spLocks noGrp="1"/>
          </p:cNvSpPr>
          <p:nvPr>
            <p:ph type="body" idx="13" sz="quarter"/>
          </p:nvPr>
        </p:nvSpPr>
        <p:spPr/>
        <p:txBody>
          <a:bodyPr/>
          <a:lstStyle/>
          <a:p>
            <a:pPr>
              <a:defRPr sz="2000">
                <a:latin typeface="Yu Gothic"/>
              </a:defRPr>
            </a:pPr>
            <a:r>
              <a:rPr sz="2000"/>
              <a:t>Apache Airflowの新しいUIベースのファイルアップロード機能により、ファイルを直感的にAirflowプロジェクトに追加可能となり、設定ファイルや依存関係の更新作業が効率化。コマンドラインや外部ツールを使う手間が省け、プロジェクトの整理と最新状態の維持が容易に。UIを使うことでデータ導入や依存関係更新もスムーズに行える。</a:t>
            </a:r>
          </a:p>
          <a:p>
            <a:pPr>
              <a:defRPr b="1" sz="2200">
                <a:latin typeface="Yu Gothic"/>
              </a:defRPr>
            </a:pPr>
            <a:r>
              <a:rPr sz="2000"/>
              <a:t>メリット</a:t>
            </a:r>
          </a:p>
          <a:p>
            <a:pPr lvl="1">
              <a:defRPr>
                <a:latin typeface="Yu Gothic"/>
              </a:defRPr>
            </a:pPr>
            <a:r>
              <a:rPr sz="2000"/>
              <a:t>直感的なUIでファイルの追加が簡単になり、作業効率が向上する</a:t>
            </a:r>
          </a:p>
          <a:p>
            <a:pPr lvl="1">
              <a:defRPr>
                <a:latin typeface="Yu Gothic"/>
              </a:defRPr>
            </a:pPr>
            <a:r>
              <a:rPr sz="2000"/>
              <a:t>コマンドライン操作の手間が省け、プロジェクト管理が容易になる</a:t>
            </a:r>
          </a:p>
          <a:p>
            <a:pPr lvl="1">
              <a:defRPr>
                <a:latin typeface="Yu Gothic"/>
              </a:defRPr>
            </a:pPr>
            <a:r>
              <a:rPr sz="2000"/>
              <a:t>最新の設定や依存関係を迅速に反映でき、Airflow環境の安定運用が可能になる</a:t>
            </a: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新しいApache Airflowジョブファイル管理API</a:t>
            </a:r>
          </a:p>
        </p:txBody>
      </p:sp>
      <p:sp>
        <p:nvSpPr>
          <p:cNvPr id="3" name="Text Placeholder 2"/>
          <p:cNvSpPr>
            <a:spLocks noGrp="1"/>
          </p:cNvSpPr>
          <p:nvPr>
            <p:ph type="body" idx="13" sz="quarter"/>
          </p:nvPr>
        </p:nvSpPr>
        <p:spPr/>
        <p:txBody>
          <a:bodyPr/>
          <a:lstStyle/>
          <a:p>
            <a:pPr>
              <a:defRPr sz="2000">
                <a:latin typeface="Yu Gothic"/>
              </a:defRPr>
            </a:pPr>
            <a:r>
              <a:rPr sz="2000"/>
              <a:t>Apache Airflowのジョブファイル管理APIがリリースされ、ワークフローオーケストレーションの効率性、セキュリティ、開発者体験が向上。APIはジョブファイルの完全制御を可能にし、DAGファイルのアップロード・管理、新規追加や更新、ファイル一覧表示・取得、ロールベースアクセスによるセキュリティを提供する。</a:t>
            </a:r>
          </a:p>
          <a:p>
            <a:pPr>
              <a:defRPr b="1" sz="2200">
                <a:latin typeface="Yu Gothic"/>
              </a:defRPr>
            </a:pPr>
            <a:r>
              <a:rPr sz="2000"/>
              <a:t>メリット</a:t>
            </a:r>
          </a:p>
          <a:p>
            <a:pPr lvl="1">
              <a:defRPr>
                <a:latin typeface="Yu Gothic"/>
              </a:defRPr>
            </a:pPr>
            <a:r>
              <a:rPr sz="2000"/>
              <a:t>ジョブファイルのアップロードや更新が容易になり、ワークフローの迅速な展開とメンテナンスが可能</a:t>
            </a:r>
          </a:p>
          <a:p>
            <a:pPr lvl="1">
              <a:defRPr>
                <a:latin typeface="Yu Gothic"/>
              </a:defRPr>
            </a:pPr>
            <a:r>
              <a:rPr sz="2000"/>
              <a:t>ファイルの一覧表示や取得により、監査や管理が効率的に行える</a:t>
            </a:r>
          </a:p>
          <a:p>
            <a:pPr lvl="1">
              <a:defRPr>
                <a:latin typeface="Yu Gothic"/>
              </a:defRPr>
            </a:pPr>
            <a:r>
              <a:rPr sz="2000"/>
              <a:t>ロールベースアクセス制御でセキュリティが強化され、安心して運用できる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https://learn.microsoft.com/fabric/data-factory/apache-airflow-jobs-api-capabilities</a:t>
            </a: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Cosmos DBのミラーリング（一般提供開始）</a:t>
            </a:r>
          </a:p>
        </p:txBody>
      </p:sp>
      <p:sp>
        <p:nvSpPr>
          <p:cNvPr id="3" name="Text Placeholder 2"/>
          <p:cNvSpPr>
            <a:spLocks noGrp="1"/>
          </p:cNvSpPr>
          <p:nvPr>
            <p:ph type="body" idx="13" sz="quarter"/>
          </p:nvPr>
        </p:nvSpPr>
        <p:spPr/>
        <p:txBody>
          <a:bodyPr/>
          <a:lstStyle/>
          <a:p>
            <a:pPr>
              <a:defRPr sz="2000">
                <a:latin typeface="Yu Gothic"/>
              </a:defRPr>
            </a:pPr>
            <a:r>
              <a:rPr sz="2000"/>
              <a:t>FabricのAzure Cosmos DBミラーリングにより、既存の運用ワークロードをMicrosoft Fabricの分析機能とシームレスに統合可能。JSONデータに対するSQLクエリでリアルタイムインテリジェンスを構築でき、FabricのサービスエコシステムやCopilot搭載のPower BIと連携可能。ミラーリングするコンテナを選択でき、ワークロード分離とデータ制御が可能。Azure Cosmos DBのSLA保証されたレイテンシーと可用性を活用しつつ、Fabricの多彩な分析サービスで運用データへのアクセスを容易にする。</a:t>
            </a:r>
          </a:p>
          <a:p>
            <a:pPr>
              <a:defRPr b="1" sz="2200">
                <a:latin typeface="Yu Gothic"/>
              </a:defRPr>
            </a:pPr>
            <a:r>
              <a:rPr sz="2000"/>
              <a:t>メリット</a:t>
            </a:r>
          </a:p>
          <a:p>
            <a:pPr lvl="1">
              <a:defRPr>
                <a:latin typeface="Yu Gothic"/>
              </a:defRPr>
            </a:pPr>
            <a:r>
              <a:rPr sz="2000"/>
              <a:t>既存の運用ワークロードをMicrosoft Fabricの分析機能とシームレスに統合できる</a:t>
            </a:r>
          </a:p>
          <a:p>
            <a:pPr lvl="1">
              <a:defRPr>
                <a:latin typeface="Yu Gothic"/>
              </a:defRPr>
            </a:pPr>
            <a:r>
              <a:rPr sz="2000"/>
              <a:t>JSONデータに対するSQLクエリでリアルタイムインテリジェンスを構築可能</a:t>
            </a:r>
          </a:p>
          <a:p>
            <a:pPr lvl="1">
              <a:defRPr>
                <a:latin typeface="Yu Gothic"/>
              </a:defRPr>
            </a:pPr>
            <a:r>
              <a:rPr sz="2000"/>
              <a:t>Azure Cosmos DBの高いレイテンシー保証と可用性を活かしつつ、Fabricの多彩な分析サービスを利用できる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https://learn.microsoft.com/fabric/mirroring/azure-cosmos-db</a:t>
            </a: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PostgreSQLのミラーリング（一般提供）</a:t>
            </a:r>
          </a:p>
        </p:txBody>
      </p:sp>
      <p:sp>
        <p:nvSpPr>
          <p:cNvPr id="3" name="Text Placeholder 2"/>
          <p:cNvSpPr>
            <a:spLocks noGrp="1"/>
          </p:cNvSpPr>
          <p:nvPr>
            <p:ph type="body" idx="13" sz="quarter"/>
          </p:nvPr>
        </p:nvSpPr>
        <p:spPr/>
        <p:txBody>
          <a:bodyPr/>
          <a:lstStyle/>
          <a:p>
            <a:pPr>
              <a:defRPr sz="2000">
                <a:latin typeface="Yu Gothic"/>
              </a:defRPr>
            </a:pPr>
            <a:r>
              <a:rPr sz="2000"/>
              <a:t>このリリースでは、VNETやプライベートエンドポイント背後のPostgreSQLフレキシブルサーバーサポート、EntraID認証によるソースデータベース接続強化、高可用性対応サーバーの導入によるシームレスなフェイルオーバーでのミラーリングセッションのビジネス継続性確保が含まれています。FabricのAzure Database for PostgreSQL Mirroringにより、トランザクションソースからほぼリアルタイムで複製されたデータ上で分析ワークロードを実行可能で、運用データベースのパフォーマンスに影響を与えません。</a:t>
            </a:r>
          </a:p>
          <a:p>
            <a:pPr>
              <a:defRPr b="1" sz="2200">
                <a:latin typeface="Yu Gothic"/>
              </a:defRPr>
            </a:pPr>
            <a:r>
              <a:rPr sz="2000"/>
              <a:t>メリット</a:t>
            </a:r>
          </a:p>
          <a:p>
            <a:pPr lvl="1">
              <a:defRPr>
                <a:latin typeface="Yu Gothic"/>
              </a:defRPr>
            </a:pPr>
            <a:r>
              <a:rPr sz="2000"/>
              <a:t>VNETやプライベートエンドポイントを利用したPostgreSQLフレキシブルサーバーのサポートにより、セキュアで柔軟なネットワーク構成が可能になる</a:t>
            </a:r>
          </a:p>
          <a:p>
            <a:pPr lvl="1">
              <a:defRPr>
                <a:latin typeface="Yu Gothic"/>
              </a:defRPr>
            </a:pPr>
            <a:r>
              <a:rPr sz="2000"/>
              <a:t>EntraID認証によるソースデータベース接続の強化で、認証とセキュリティが向上する</a:t>
            </a:r>
          </a:p>
          <a:p>
            <a:pPr lvl="1">
              <a:defRPr>
                <a:latin typeface="Yu Gothic"/>
              </a:defRPr>
            </a:pPr>
            <a:r>
              <a:rPr sz="2000"/>
              <a:t>高可用性対応サーバーの導入により、シームレスなフェイルオーバーが実現し、ビジネス継続性が確保される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https://learn.microsoft.com/fabric/mirroring/azure-database-postgresql</a:t>
            </a: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より多くのソースと宛先に対するCDCサポートの拡大</a:t>
            </a:r>
          </a:p>
        </p:txBody>
      </p:sp>
      <p:sp>
        <p:nvSpPr>
          <p:cNvPr id="3" name="Text Placeholder 2"/>
          <p:cNvSpPr>
            <a:spLocks noGrp="1"/>
          </p:cNvSpPr>
          <p:nvPr>
            <p:ph type="body" idx="13" sz="quarter"/>
          </p:nvPr>
        </p:nvSpPr>
        <p:spPr/>
        <p:txBody>
          <a:bodyPr/>
          <a:lstStyle/>
          <a:p>
            <a:pPr>
              <a:defRPr sz="2000">
                <a:latin typeface="Yu Gothic"/>
              </a:defRPr>
            </a:pPr>
            <a:r>
              <a:rPr sz="2000"/>
              <a:t>コピージョブはDatasphere経由のSAP、Snowflake、Google BigQueryなど多くのソースでCDC（変更データキャプチャ）をサポートし、挿入・更新・削除を自動的に複製可能。ウォーターマーク列や手動更新は不要で、データ取り込みが高速かつ効率的に。さらに、CDCデータをFabric Lakehouseなど多くの宛先にシームレスにマージでき、データを常に最新に保つ。監視機能も強化され、詳細な統計情報やウォーターマーク値、ロードタイプ、行数などの可視性が向上した。</a:t>
            </a:r>
          </a:p>
          <a:p>
            <a:pPr>
              <a:defRPr b="1" sz="2200">
                <a:latin typeface="Yu Gothic"/>
              </a:defRPr>
            </a:pPr>
            <a:r>
              <a:rPr sz="2000"/>
              <a:t>メリット</a:t>
            </a:r>
          </a:p>
          <a:p>
            <a:pPr lvl="1">
              <a:defRPr>
                <a:latin typeface="Yu Gothic"/>
              </a:defRPr>
            </a:pPr>
            <a:r>
              <a:rPr sz="2000"/>
              <a:t>Datasphere経由の多様なソースからのCDC対応により、挿入・更新・削除を自動的にキャプチャし、手間なく高速かつ効率的にデータを取り込める</a:t>
            </a:r>
          </a:p>
          <a:p>
            <a:pPr lvl="1">
              <a:defRPr>
                <a:latin typeface="Yu Gothic"/>
              </a:defRPr>
            </a:pPr>
            <a:r>
              <a:rPr sz="2000"/>
              <a:t>Fabric Lakehouseを含む多くの宛先にCDCデータをシームレスにマージでき、データを常に最新の状態に保てる</a:t>
            </a:r>
          </a:p>
          <a:p>
            <a:pPr lvl="1">
              <a:defRPr>
                <a:latin typeface="Yu Gothic"/>
              </a:defRPr>
            </a:pPr>
            <a:r>
              <a:rPr sz="2000"/>
              <a:t>詳細な統計情報やウォーターマーク値、ロードタイプ、行数などの監視機能強化により、コピージョブの可視性と管理が向上</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https://learn.microsoft.com/fabric/data-factory/cdc-copy-job</a:t>
            </a:r>
          </a:p>
        </p:txBody>
      </p:sp>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複数のフォルダを一つのコピー作業でコピーする</a:t>
            </a:r>
          </a:p>
        </p:txBody>
      </p:sp>
      <p:sp>
        <p:nvSpPr>
          <p:cNvPr id="3" name="Text Placeholder 2"/>
          <p:cNvSpPr>
            <a:spLocks noGrp="1"/>
          </p:cNvSpPr>
          <p:nvPr>
            <p:ph type="body" idx="13" sz="quarter"/>
          </p:nvPr>
        </p:nvSpPr>
        <p:spPr/>
        <p:txBody>
          <a:bodyPr/>
          <a:lstStyle/>
          <a:p>
            <a:pPr>
              <a:defRPr sz="2000">
                <a:latin typeface="Yu Gothic"/>
              </a:defRPr>
            </a:pPr>
            <a:r>
              <a:rPr sz="2000"/>
              <a:t>複数のフォルダーやフォルダーと個別ファイルの組み合わせを含む複数のファイルオブジェクトを、1つのコピージョブでコピー可能になり、複数のコピージョブ作成が不要となり開発作業が効率化された。</a:t>
            </a:r>
          </a:p>
          <a:p>
            <a:pPr>
              <a:defRPr b="1" sz="2200">
                <a:latin typeface="Yu Gothic"/>
              </a:defRPr>
            </a:pPr>
            <a:r>
              <a:rPr sz="2000"/>
              <a:t>メリット</a:t>
            </a:r>
          </a:p>
          <a:p>
            <a:pPr lvl="1">
              <a:defRPr>
                <a:latin typeface="Yu Gothic"/>
              </a:defRPr>
            </a:pPr>
            <a:r>
              <a:rPr sz="2000"/>
              <a:t>複数のフォルダーやファイルを一括でコピーできるため、作業時間が短縮される</a:t>
            </a:r>
          </a:p>
          <a:p>
            <a:pPr lvl="1">
              <a:defRPr>
                <a:latin typeface="Yu Gothic"/>
              </a:defRPr>
            </a:pPr>
            <a:r>
              <a:rPr sz="2000"/>
              <a:t>複数のコピージョブを作成する手間が省け、作業効率が向上する</a:t>
            </a:r>
          </a:p>
          <a:p>
            <a:pPr lvl="1">
              <a:defRPr>
                <a:latin typeface="Yu Gothic"/>
              </a:defRPr>
            </a:pPr>
            <a:r>
              <a:rPr sz="2000"/>
              <a:t>コピー処理の管理が簡単になり、ミスや漏れを減らせる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https://learn.microsoft.com/fabric/data-factory/what-is-copy-job</a:t>
            </a: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Fabric Data Days期間中にFabricの認定を無料で取得しましょう</a:t>
            </a:r>
          </a:p>
        </p:txBody>
      </p:sp>
      <p:sp>
        <p:nvSpPr>
          <p:cNvPr id="3" name="Text Placeholder 2"/>
          <p:cNvSpPr>
            <a:spLocks noGrp="1"/>
          </p:cNvSpPr>
          <p:nvPr>
            <p:ph type="body" idx="13" sz="quarter"/>
          </p:nvPr>
        </p:nvSpPr>
        <p:spPr/>
        <p:txBody>
          <a:bodyPr/>
          <a:lstStyle/>
          <a:p>
            <a:pPr>
              <a:defRPr sz="2000">
                <a:latin typeface="Yu Gothic"/>
              </a:defRPr>
            </a:pPr>
            <a:r>
              <a:rPr sz="2000"/>
              <a:t>50日以上のデータとAIを活用し、2か月間の学習、コンテスト、ライブセッション、割引試験バウチャー、コミュニティ参加でキャリアを加速。2025年12月5日までにDP-600およびDP-700試験の100％割引バウチャーでFabric認定を無料取得可能。試験は2025年12月31日までに受験必須。</a:t>
            </a:r>
          </a:p>
          <a:p>
            <a:pPr>
              <a:defRPr b="1" sz="2200">
                <a:latin typeface="Yu Gothic"/>
              </a:defRPr>
            </a:pPr>
            <a:r>
              <a:rPr sz="2000"/>
              <a:t>メリット</a:t>
            </a:r>
          </a:p>
          <a:p>
            <a:pPr lvl="1">
              <a:defRPr>
                <a:latin typeface="Yu Gothic"/>
              </a:defRPr>
            </a:pPr>
            <a:r>
              <a:rPr sz="2000"/>
              <a:t>2か月間の学習やコンテスト、ライブセッションを通じて実践的なスキルを身につけられる</a:t>
            </a:r>
          </a:p>
          <a:p>
            <a:pPr lvl="1">
              <a:defRPr>
                <a:latin typeface="Yu Gothic"/>
              </a:defRPr>
            </a:pPr>
            <a:r>
              <a:rPr sz="2000"/>
              <a:t>DP-600およびDP-700試験の100％割引バウチャーでFabric認定を無料で取得できる</a:t>
            </a:r>
          </a:p>
          <a:p>
            <a:pPr lvl="1">
              <a:defRPr>
                <a:latin typeface="Yu Gothic"/>
              </a:defRPr>
            </a:pPr>
            <a:r>
              <a:rPr sz="2000"/>
              <a:t>コミュニティとのつながりを活用し、キャリアアップや情報交換が可能になる</a:t>
            </a:r>
          </a:p>
          <a:p>
            <a:pPr>
              <a:defRPr b="1" sz="2200">
                <a:latin typeface="Yu Gothic"/>
              </a:defRPr>
            </a:pPr>
            <a:r>
              <a:rPr sz="2000"/>
              <a:t>関連リンク</a:t>
            </a:r>
          </a:p>
          <a:p>
            <a:pPr lvl="1">
              <a:defRPr>
                <a:latin typeface="Yu Gothic"/>
              </a:defRPr>
            </a:pPr>
            <a:r>
              <a:rPr u="sng" sz="2000">
                <a:solidFill>
                  <a:srgbClr val="0000FF"/>
                </a:solidFill>
                <a:hlinkClick r:id="rId3"/>
              </a:rPr>
              <a:t>https://aka.ms/fabricdatadays/certs</a:t>
            </a:r>
          </a:p>
        </p:txBody>
      </p:sp>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OneLake セキュリティ 読み書き権限（プレビュー）</a:t>
            </a:r>
          </a:p>
        </p:txBody>
      </p:sp>
      <p:sp>
        <p:nvSpPr>
          <p:cNvPr id="3" name="Text Placeholder 2"/>
          <p:cNvSpPr>
            <a:spLocks noGrp="1"/>
          </p:cNvSpPr>
          <p:nvPr>
            <p:ph type="body" idx="13" sz="quarter"/>
          </p:nvPr>
        </p:nvSpPr>
        <p:spPr/>
        <p:txBody>
          <a:bodyPr/>
          <a:lstStyle/>
          <a:p>
            <a:pPr>
              <a:defRPr sz="2000">
                <a:latin typeface="Yu Gothic"/>
              </a:defRPr>
            </a:pPr>
            <a:r>
              <a:rPr sz="2000"/>
              <a:t>OneLakeのセキュリティは読み書きアクセス制御をサポートし、データ所有者がユーザーの書き込み権限を正確に定義可能。これにより、読み取り専用ユーザーにもテーブルやフォルダーへの書き込みが許可され、Fabricアイテムの管理権限なしでのデータ書き込みが可能となる。書き込み操作はSparkノートブック、OneLakeファイルエクスプローラー、OneLake APIで実行でき、最小権限の原則を守りつつPDFやExcelファイルのアップロードなど重要なワークフローを支援する。</a:t>
            </a:r>
          </a:p>
          <a:p>
            <a:pPr>
              <a:defRPr b="1" sz="2200">
                <a:latin typeface="Yu Gothic"/>
              </a:defRPr>
            </a:pPr>
            <a:r>
              <a:rPr sz="2000"/>
              <a:t>メリット</a:t>
            </a:r>
          </a:p>
          <a:p>
            <a:pPr lvl="1">
              <a:defRPr>
                <a:latin typeface="Yu Gothic"/>
              </a:defRPr>
            </a:pPr>
            <a:r>
              <a:rPr sz="2000"/>
              <a:t>データ所有者がユーザーの書き込み権限を細かく制御でき、ガバナンスを維持しながら安全なアクセス管理が可能</a:t>
            </a:r>
          </a:p>
          <a:p>
            <a:pPr lvl="1">
              <a:defRPr>
                <a:latin typeface="Yu Gothic"/>
              </a:defRPr>
            </a:pPr>
            <a:r>
              <a:rPr sz="2000"/>
              <a:t>読み取り専用ユーザーにも書き込み権限を付与でき、Fabricアイテムの管理権限なしでデータ更新が可能</a:t>
            </a:r>
          </a:p>
          <a:p>
            <a:pPr lvl="1">
              <a:defRPr>
                <a:latin typeface="Yu Gothic"/>
              </a:defRPr>
            </a:pPr>
            <a:r>
              <a:rPr sz="2000"/>
              <a:t>SparkノートブックやAPI経由での書き込みをサポートし、最小権限の原則を守りつつ柔軟なデータ操作が実現できる</a:t>
            </a:r>
          </a:p>
          <a:p>
            <a:pPr>
              <a:defRPr b="1" sz="2200">
                <a:latin typeface="Yu Gothic"/>
              </a:defRPr>
            </a:pPr>
            <a:r>
              <a:rPr sz="2000"/>
              <a:t>関連リンク</a:t>
            </a:r>
          </a:p>
          <a:p>
            <a:pPr lvl="1">
              <a:defRPr>
                <a:latin typeface="Yu Gothic"/>
              </a:defRPr>
            </a:pPr>
            <a:r>
              <a:rPr u="sng" sz="2000">
                <a:solidFill>
                  <a:srgbClr val="0000FF"/>
                </a:solidFill>
                <a:hlinkClick r:id="rId3"/>
              </a:rPr>
              <a:t>https://aka.ms/OneLakeSecurityControlModel</a:t>
            </a:r>
          </a:p>
        </p:txBody>
      </p:sp>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SQL監査（プレビュー）</a:t>
            </a:r>
          </a:p>
        </p:txBody>
      </p:sp>
      <p:sp>
        <p:nvSpPr>
          <p:cNvPr id="3" name="Text Placeholder 2"/>
          <p:cNvSpPr>
            <a:spLocks noGrp="1"/>
          </p:cNvSpPr>
          <p:nvPr>
            <p:ph type="body" idx="13" sz="quarter"/>
          </p:nvPr>
        </p:nvSpPr>
        <p:spPr/>
        <p:txBody>
          <a:bodyPr/>
          <a:lstStyle/>
          <a:p>
            <a:pPr>
              <a:defRPr sz="2000">
                <a:latin typeface="Yu Gothic"/>
              </a:defRPr>
            </a:pPr>
            <a:r>
              <a:rPr sz="2000"/>
              <a:t>監査はセキュリティとコンプライアンスのために必要で、データベースの透明性を確保する。ログは以下に使用される：1. コンプライアンス監査（HIPAA、SOX）、調査支援、脅威分析 2. データベース活動の監視 3. 権限変更の追跡。</a:t>
            </a:r>
          </a:p>
          <a:p>
            <a:pPr>
              <a:defRPr b="1" sz="2200">
                <a:latin typeface="Yu Gothic"/>
              </a:defRPr>
            </a:pPr>
            <a:r>
              <a:rPr sz="2000"/>
              <a:t>メリット</a:t>
            </a:r>
          </a:p>
          <a:p>
            <a:pPr lvl="1">
              <a:defRPr>
                <a:latin typeface="Yu Gothic"/>
              </a:defRPr>
            </a:pPr>
            <a:r>
              <a:rPr sz="2000"/>
              <a:t>コンプライアンス監査や調査支援、脅威分析に役立つ</a:t>
            </a:r>
          </a:p>
          <a:p>
            <a:pPr lvl="1">
              <a:defRPr>
                <a:latin typeface="Yu Gothic"/>
              </a:defRPr>
            </a:pPr>
            <a:r>
              <a:rPr sz="2000"/>
              <a:t>データベース活動の監視を可能にする</a:t>
            </a:r>
          </a:p>
          <a:p>
            <a:pPr lvl="1">
              <a:defRPr>
                <a:latin typeface="Yu Gothic"/>
              </a:defRPr>
            </a:pPr>
            <a:r>
              <a:rPr sz="2000"/>
              <a:t>権限変更の追跡を通じて不正や誤用を防止できる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https://learn.microsoft.com/fabric/database/sql/auditing</a:t>
            </a: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Fabric SQLデータベースのデータ仮想化サポート（プレビュー）</a:t>
            </a:r>
          </a:p>
        </p:txBody>
      </p:sp>
      <p:sp>
        <p:nvSpPr>
          <p:cNvPr id="3" name="Text Placeholder 2"/>
          <p:cNvSpPr>
            <a:spLocks noGrp="1"/>
          </p:cNvSpPr>
          <p:nvPr>
            <p:ph type="body" idx="13" sz="quarter"/>
          </p:nvPr>
        </p:nvSpPr>
        <p:spPr/>
        <p:txBody>
          <a:bodyPr/>
          <a:lstStyle/>
          <a:p>
            <a:pPr>
              <a:defRPr sz="2000">
                <a:latin typeface="Yu Gothic"/>
              </a:defRPr>
            </a:pPr>
            <a:r>
              <a:rPr sz="2000"/>
              <a:t>データ仮想化により、T-SQLの全機能を活用してOneLakeから外部データをシームレスにクエリ可能。これによりデータ複製やETLが不要となり、迅速な分析が可能。CSVやParquetなどの外部データをリレーショナルDBと統合し、元データ形式を維持しつつ不要なデータ移動を回避。</a:t>
            </a:r>
          </a:p>
          <a:p>
            <a:pPr>
              <a:defRPr b="1" sz="2200">
                <a:latin typeface="Yu Gothic"/>
              </a:defRPr>
            </a:pPr>
            <a:r>
              <a:rPr sz="2000"/>
              <a:t>メリット</a:t>
            </a:r>
          </a:p>
          <a:p>
            <a:pPr lvl="1">
              <a:defRPr>
                <a:latin typeface="Yu Gothic"/>
              </a:defRPr>
            </a:pPr>
            <a:r>
              <a:rPr sz="2000"/>
              <a:t>データの複製やETLプロセスが不要になり、分析のスピードが向上する</a:t>
            </a:r>
          </a:p>
          <a:p>
            <a:pPr lvl="1">
              <a:defRPr>
                <a:latin typeface="Yu Gothic"/>
              </a:defRPr>
            </a:pPr>
            <a:r>
              <a:rPr sz="2000"/>
              <a:t>OneLakeから外部データをシームレスにクエリでき、効率的なデータ活用が可能になる</a:t>
            </a:r>
          </a:p>
          <a:p>
            <a:pPr lvl="1">
              <a:defRPr>
                <a:latin typeface="Yu Gothic"/>
              </a:defRPr>
            </a:pPr>
            <a:r>
              <a:rPr sz="2000"/>
              <a:t>CSVやParquetなどの外部データを元の形式のまま統合し、不要なデータ移動を回避できる</a:t>
            </a:r>
          </a:p>
          <a:p>
            <a:pPr>
              <a:defRPr b="1" sz="2200">
                <a:latin typeface="Yu Gothic"/>
              </a:defRPr>
            </a:pPr>
            <a:r>
              <a:rPr sz="2000"/>
              <a:t>関連リンク</a:t>
            </a:r>
          </a:p>
          <a:p>
            <a:pPr lvl="1">
              <a:defRPr>
                <a:latin typeface="Yu Gothic"/>
              </a:defRPr>
            </a:pPr>
            <a:r>
              <a:rPr u="sng" sz="2000">
                <a:solidFill>
                  <a:srgbClr val="0000FF"/>
                </a:solidFill>
                <a:hlinkClick r:id="rId3"/>
              </a:rPr>
              <a:t>https://aka.ms/fabricsqldv</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OneLake診断（一般提供）</a:t>
            </a:r>
          </a:p>
        </p:txBody>
      </p:sp>
      <p:sp>
        <p:nvSpPr>
          <p:cNvPr id="3" name="Text Placeholder 2"/>
          <p:cNvSpPr>
            <a:spLocks noGrp="1"/>
          </p:cNvSpPr>
          <p:nvPr>
            <p:ph type="body" idx="13" sz="quarter"/>
          </p:nvPr>
        </p:nvSpPr>
        <p:spPr/>
        <p:txBody>
          <a:bodyPr/>
          <a:lstStyle/>
          <a:p>
            <a:pPr>
              <a:defRPr sz="2000">
                <a:latin typeface="Yu Gothic"/>
              </a:defRPr>
            </a:pPr>
            <a:r>
              <a:rPr sz="2000"/>
              <a:t>OneLake診断はFabricワークスペース全体のアクセス履歴（誰がいつ何にどのようにアクセスしたか）を把握可能にし、フェデレーテッドデータガバナンス、運用透明性、大規模コンプライアンス報告を支援する。イベントはLakehouseにJSONファイル形式で保存され、Spark、SQL、Eventhouse、Power BIなど既存ツールで分析可能。OneLakeはADLSおよびAzure Blob StorageのAPIを実装し、Fabric外部からもデータアクセスが可能。</a:t>
            </a:r>
          </a:p>
          <a:p>
            <a:pPr>
              <a:defRPr b="1" sz="2200">
                <a:latin typeface="Yu Gothic"/>
              </a:defRPr>
            </a:pPr>
            <a:r>
              <a:rPr sz="2000"/>
              <a:t>メリット</a:t>
            </a:r>
          </a:p>
          <a:p>
            <a:pPr lvl="1">
              <a:defRPr>
                <a:latin typeface="Yu Gothic"/>
              </a:defRPr>
            </a:pPr>
            <a:r>
              <a:rPr sz="2000"/>
              <a:t>誰がいつ何にどのようにアクセスしたかを簡単に把握でき、運用の透明性が向上する</a:t>
            </a:r>
          </a:p>
          <a:p>
            <a:pPr lvl="1">
              <a:defRPr>
                <a:latin typeface="Yu Gothic"/>
              </a:defRPr>
            </a:pPr>
            <a:r>
              <a:rPr sz="2000"/>
              <a:t>フェデレーテッドデータガバナンスと大規模なコンプライアンス報告が可能になる</a:t>
            </a:r>
          </a:p>
          <a:p>
            <a:pPr lvl="1">
              <a:defRPr>
                <a:latin typeface="Yu Gothic"/>
              </a:defRPr>
            </a:pPr>
            <a:r>
              <a:rPr sz="2000"/>
              <a:t>イベントデータがオープンなJSON形式で保存され、既存の分析ツールで柔軟に活用できる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https://learn.microsoft.com/fabric/onelake/onelake-access-api</a:t>
            </a:r>
          </a:p>
          <a:p>
            <a:pPr lvl="1">
              <a:defRPr>
                <a:latin typeface="Yu Gothic"/>
              </a:defRPr>
            </a:pPr>
            <a:r>
              <a:rPr u="sng" sz="2000">
                <a:solidFill>
                  <a:srgbClr val="0000FF"/>
                </a:solidFill>
                <a:hlinkClick r:id="rId4"/>
              </a:rPr>
              <a:t>https://blog.fabric.microsoft.com/blog/gain-end-to-end-visibility-into-data-activity-using-onelake-diagnostics/</a:t>
            </a:r>
          </a:p>
        </p:txBody>
      </p:sp>
    </p:spTree>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SQLデータベース用Microsoft Pythonドライバー – mssql-python（一般提供）</a:t>
            </a:r>
          </a:p>
        </p:txBody>
      </p:sp>
      <p:sp>
        <p:nvSpPr>
          <p:cNvPr id="3" name="Text Placeholder 2"/>
          <p:cNvSpPr>
            <a:spLocks noGrp="1"/>
          </p:cNvSpPr>
          <p:nvPr>
            <p:ph type="body" idx="13" sz="quarter"/>
          </p:nvPr>
        </p:nvSpPr>
        <p:spPr/>
        <p:txBody>
          <a:bodyPr/>
          <a:lstStyle/>
          <a:p>
            <a:pPr>
              <a:defRPr sz="2000">
                <a:latin typeface="Yu Gothic"/>
              </a:defRPr>
            </a:pPr>
            <a:r>
              <a:rPr sz="2000"/>
              <a:t>このマイルストーンは、Python開発者に対し、SQL Server、Azure SQL Database、Microsoft Fabric内のSQLデータベースを扱う際に、最新で高性能かつユーザーフレンドリーな体験を提供する重要な進展です。</a:t>
            </a:r>
          </a:p>
          <a:p>
            <a:pPr>
              <a:defRPr b="1" sz="2200">
                <a:latin typeface="Yu Gothic"/>
              </a:defRPr>
            </a:pPr>
            <a:r>
              <a:rPr sz="2000"/>
              <a:t>メリット</a:t>
            </a:r>
          </a:p>
          <a:p>
            <a:pPr lvl="1">
              <a:defRPr>
                <a:latin typeface="Yu Gothic"/>
              </a:defRPr>
            </a:pPr>
            <a:r>
              <a:rPr sz="2000"/>
              <a:t>Python開発者がSQL ServerやAzure SQL Database、Microsoft FabricのSQLデータベースを効率的に操作できる</a:t>
            </a:r>
          </a:p>
          <a:p>
            <a:pPr lvl="1">
              <a:defRPr>
                <a:latin typeface="Yu Gothic"/>
              </a:defRPr>
            </a:pPr>
            <a:r>
              <a:rPr sz="2000"/>
              <a:t>最新技術により高性能なデータベース操作が可能になる</a:t>
            </a:r>
          </a:p>
          <a:p>
            <a:pPr lvl="1">
              <a:defRPr>
                <a:latin typeface="Yu Gothic"/>
              </a:defRPr>
            </a:pPr>
            <a:r>
              <a:rPr sz="2000"/>
              <a:t>ユーザーフレンドリーな環境で開発の生産性が向上する</a:t>
            </a:r>
          </a:p>
          <a:p>
            <a:pPr>
              <a:defRPr b="1" sz="2200">
                <a:latin typeface="Yu Gothic"/>
              </a:defRPr>
            </a:pPr>
            <a:r>
              <a:rPr sz="2000"/>
              <a:t>関連リンク</a:t>
            </a:r>
          </a:p>
          <a:p>
            <a:pPr lvl="1">
              <a:defRPr>
                <a:latin typeface="Yu Gothic"/>
              </a:defRPr>
            </a:pPr>
            <a:r>
              <a:rPr u="sng" sz="2000">
                <a:solidFill>
                  <a:srgbClr val="0000FF"/>
                </a:solidFill>
                <a:hlinkClick r:id="rId3"/>
              </a:rPr>
              <a:t>https://aka.ms/mssql-python-ga</a:t>
            </a:r>
          </a:p>
        </p:txBody>
      </p:sp>
    </p:spTree>
  </p:cSld>
  <p:clrMapOvr>
    <a:masterClrMapping/>
  </p:clrMapOvr>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ArcGIS GeoAnalytics for Microsoft Fabric Spark（一般提供）</a:t>
            </a:r>
          </a:p>
        </p:txBody>
      </p:sp>
      <p:sp>
        <p:nvSpPr>
          <p:cNvPr id="3" name="Text Placeholder 2"/>
          <p:cNvSpPr>
            <a:spLocks noGrp="1"/>
          </p:cNvSpPr>
          <p:nvPr>
            <p:ph type="body" idx="13" sz="quarter"/>
          </p:nvPr>
        </p:nvSpPr>
        <p:spPr/>
        <p:txBody>
          <a:bodyPr/>
          <a:lstStyle/>
          <a:p>
            <a:pPr>
              <a:defRPr sz="2000">
                <a:latin typeface="Yu Gothic"/>
              </a:defRPr>
            </a:pPr>
            <a:r>
              <a:rPr sz="2000"/>
              <a:t>マイクロソフトとEsriは提携し、Microsoft FabricにEsriのArcGIS GeoAnalyticsを統合。これにより、FabricのSparkノートブックやSparkジョブ定義内で、空間分析機能をネイティブに利用可能に。ユーザーは追加設定なしで地理空間データの変換、強化、パターン分析ができ、イベント分析や場所間関係の可視化など多様なユースケースに対応する。</a:t>
            </a:r>
          </a:p>
          <a:p>
            <a:pPr>
              <a:defRPr b="1" sz="2200">
                <a:latin typeface="Yu Gothic"/>
              </a:defRPr>
            </a:pPr>
            <a:r>
              <a:rPr sz="2000"/>
              <a:t>メリット</a:t>
            </a:r>
          </a:p>
          <a:p>
            <a:pPr lvl="1">
              <a:defRPr>
                <a:latin typeface="Yu Gothic"/>
              </a:defRPr>
            </a:pPr>
            <a:r>
              <a:rPr sz="2000"/>
              <a:t>Sparkノートブックやジョブ定義内でネイティブにEsriの高度な空間分析機能を利用でき、生産シナリオに迅速に対応可能</a:t>
            </a:r>
          </a:p>
          <a:p>
            <a:pPr lvl="1">
              <a:defRPr>
                <a:latin typeface="Yu Gothic"/>
              </a:defRPr>
            </a:pPr>
            <a:r>
              <a:rPr sz="2000"/>
              <a:t>追加のインストールや設定なしでGeoAnalyticsのツールを活用でき、データ変換やパターン分析が効率的に実施できる</a:t>
            </a:r>
          </a:p>
          <a:p>
            <a:pPr lvl="1">
              <a:defRPr>
                <a:latin typeface="Yu Gothic"/>
              </a:defRPr>
            </a:pPr>
            <a:r>
              <a:rPr sz="2000"/>
              <a:t>ArcGISの豊富な地理空間関数により、イベント分析や場所間関係の可視化を通じて価値ある洞察を容易に導出できる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https://learn.microsoft.com/fabric/data-engineering/spark-arcgis-geoanalytics</a:t>
            </a:r>
          </a:p>
        </p:txBody>
      </p:sp>
    </p:spTree>
  </p:cSld>
  <p:clrMapOvr>
    <a:masterClrMapping/>
  </p:clrMapOvr>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プログレッシブレンダリングによるノートブックの高速読み込み</a:t>
            </a:r>
          </a:p>
        </p:txBody>
      </p:sp>
      <p:sp>
        <p:nvSpPr>
          <p:cNvPr id="3" name="Text Placeholder 2"/>
          <p:cNvSpPr>
            <a:spLocks noGrp="1"/>
          </p:cNvSpPr>
          <p:nvPr>
            <p:ph type="body" idx="13" sz="quarter"/>
          </p:nvPr>
        </p:nvSpPr>
        <p:spPr/>
        <p:txBody>
          <a:bodyPr/>
          <a:lstStyle/>
          <a:p>
            <a:pPr>
              <a:defRPr sz="2000">
                <a:latin typeface="Yu Gothic"/>
              </a:defRPr>
            </a:pPr>
            <a:r>
              <a:rPr sz="2000"/>
              <a:t>大きなテーブル出力を含むノートブックのパフォーマンス低下を改善するため、プログレッシブレンダリングが導入されました。これはdisplay()の出力を段階的に読み込み、残りの出力をバックグラウンドでレンダリングしながら即座に操作可能にします。これにより、応答性が向上し、待ち時間が短縮され、生産性が維持されます。現在はSparkノートブックでのみ利用可能です。詳細はビデオブログで紹介されています。</a:t>
            </a:r>
          </a:p>
          <a:p>
            <a:pPr>
              <a:defRPr b="1" sz="2200">
                <a:latin typeface="Yu Gothic"/>
              </a:defRPr>
            </a:pPr>
            <a:r>
              <a:rPr sz="2000"/>
              <a:t>メリット</a:t>
            </a:r>
          </a:p>
          <a:p>
            <a:pPr lvl="1">
              <a:defRPr>
                <a:latin typeface="Yu Gothic"/>
              </a:defRPr>
            </a:pPr>
            <a:r>
              <a:rPr sz="2000"/>
              <a:t>大きなテーブルや複雑なビジュアライゼーションを含むノートブックでも、すぐに操作を開始できるため作業効率が向上する</a:t>
            </a:r>
          </a:p>
          <a:p>
            <a:pPr lvl="1">
              <a:defRPr>
                <a:latin typeface="Yu Gothic"/>
              </a:defRPr>
            </a:pPr>
            <a:r>
              <a:rPr sz="2000"/>
              <a:t>インターフェースの応答性が維持され、待ち時間が短縮されることでストレスが軽減される</a:t>
            </a:r>
          </a:p>
          <a:p>
            <a:pPr lvl="1">
              <a:defRPr>
                <a:latin typeface="Yu Gothic"/>
              </a:defRPr>
            </a:pPr>
            <a:r>
              <a:rPr sz="2000"/>
              <a:t>バックグラウンドでレンダリングが進むため、中断なく編集やセルの実行が可能になる</a:t>
            </a:r>
          </a:p>
        </p:txBody>
      </p:sp>
    </p:spTree>
  </p:cSld>
  <p:clrMapOvr>
    <a:masterClrMapping/>
  </p:clrMapOvr>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マテリアライズドレイクビューの最適なリフレッシュ（プレビュー）</a:t>
            </a:r>
          </a:p>
        </p:txBody>
      </p:sp>
      <p:sp>
        <p:nvSpPr>
          <p:cNvPr id="3" name="Text Placeholder 2"/>
          <p:cNvSpPr>
            <a:spLocks noGrp="1"/>
          </p:cNvSpPr>
          <p:nvPr>
            <p:ph type="body" idx="13" sz="quarter"/>
          </p:nvPr>
        </p:nvSpPr>
        <p:spPr/>
        <p:txBody>
          <a:bodyPr/>
          <a:lstStyle/>
          <a:p>
            <a:pPr>
              <a:defRPr sz="2000">
                <a:latin typeface="Yu Gothic"/>
              </a:defRPr>
            </a:pPr>
            <a:r>
              <a:rPr sz="2000"/>
              <a:t>この機能は、マテリアライズドレイクビューのリフレッシュ戦略（増分、完全、なし）を最適化し、リフレッシュ性能を向上させる。デフォルトで有効で、ソースのデルタCDFプロパティを有効にするだけで利用可能。</a:t>
            </a:r>
          </a:p>
          <a:p>
            <a:pPr>
              <a:defRPr b="1" sz="2200">
                <a:latin typeface="Yu Gothic"/>
              </a:defRPr>
            </a:pPr>
            <a:r>
              <a:rPr sz="2000"/>
              <a:t>メリット</a:t>
            </a:r>
          </a:p>
          <a:p>
            <a:pPr lvl="1">
              <a:defRPr>
                <a:latin typeface="Yu Gothic"/>
              </a:defRPr>
            </a:pPr>
            <a:r>
              <a:rPr sz="2000"/>
              <a:t>リフレッシュ方法を自動で最適化し、パフォーマンスを向上させる</a:t>
            </a:r>
          </a:p>
          <a:p>
            <a:pPr lvl="1">
              <a:defRPr>
                <a:latin typeface="Yu Gothic"/>
              </a:defRPr>
            </a:pPr>
            <a:r>
              <a:rPr sz="2000"/>
              <a:t>ソースのデルタCDFプロパティを有効にするだけで簡単に利用可能</a:t>
            </a:r>
          </a:p>
          <a:p>
            <a:pPr lvl="1">
              <a:defRPr>
                <a:latin typeface="Yu Gothic"/>
              </a:defRPr>
            </a:pPr>
            <a:r>
              <a:rPr sz="2000"/>
              <a:t>増分リフレッシュや完全リフレッシュの選択により効率的なデータ更新が可能</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https://learn.microsoft.com/fabric/data-engineering/materialized-lake-views/refresh-materialized-lake-view</a:t>
            </a:r>
          </a:p>
        </p:txBody>
      </p:sp>
    </p:spTree>
  </p:cSld>
  <p:clrMapOvr>
    <a:masterClrMapping/>
  </p:clrMapOvr>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更新された例のクエリと指示データエージェントの制限</a:t>
            </a:r>
          </a:p>
        </p:txBody>
      </p:sp>
      <p:sp>
        <p:nvSpPr>
          <p:cNvPr id="3" name="Text Placeholder 2"/>
          <p:cNvSpPr>
            <a:spLocks noGrp="1"/>
          </p:cNvSpPr>
          <p:nvPr>
            <p:ph type="body" idx="13" sz="quarter"/>
          </p:nvPr>
        </p:nvSpPr>
        <p:spPr/>
        <p:txBody>
          <a:bodyPr/>
          <a:lstStyle/>
          <a:p>
            <a:pPr>
              <a:defRPr sz="2000">
                <a:latin typeface="Yu Gothic"/>
              </a:defRPr>
            </a:pPr>
            <a:r>
              <a:rPr sz="2000"/>
              <a:t>Data Agentの制限が引き上げられ、Eventhouse KQLデータベースのデータソース指示は5,000文字から15,000文字に拡大。スキーマやビジネスロジック、エッジケースの説明がより詳細に可能に。例示クエリも1,000文字から5,000文字に増加し、複雑な質問に対する例示が充実。これにより、Data Agentのユーザープロンプト解釈と回答の調整がより柔軟かつ細かく行えるようになった。</a:t>
            </a:r>
          </a:p>
          <a:p>
            <a:pPr>
              <a:defRPr b="1" sz="2200">
                <a:latin typeface="Yu Gothic"/>
              </a:defRPr>
            </a:pPr>
            <a:r>
              <a:rPr sz="2000"/>
              <a:t>メリット</a:t>
            </a:r>
          </a:p>
          <a:p>
            <a:pPr lvl="1">
              <a:defRPr>
                <a:latin typeface="Yu Gothic"/>
              </a:defRPr>
            </a:pPr>
            <a:r>
              <a:rPr sz="2000"/>
              <a:t>より詳細なスキーマやビジネスロジックの説明が可能になり、正確なデータ解釈が促進される</a:t>
            </a:r>
          </a:p>
          <a:p>
            <a:pPr lvl="1">
              <a:defRPr>
                <a:latin typeface="Yu Gothic"/>
              </a:defRPr>
            </a:pPr>
            <a:r>
              <a:rPr sz="2000"/>
              <a:t>複雑な質問に対応するための豊富な例示クエリが提供され、応答の質が向上する</a:t>
            </a:r>
          </a:p>
          <a:p>
            <a:pPr lvl="1">
              <a:defRPr>
                <a:latin typeface="Yu Gothic"/>
              </a:defRPr>
            </a:pPr>
            <a:r>
              <a:rPr sz="2000"/>
              <a:t>ユーザープロンプトへの柔軟かつ細かな調整が可能となり、カスタマイズ性が高まる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https://learn.microsoft.com/fabric/data-science/data-agent-configurations</a:t>
            </a:r>
          </a:p>
        </p:txBody>
      </p:sp>
    </p:spTree>
  </p:cSld>
  <p:clrMapOvr>
    <a:masterClrMapping/>
  </p:clrMapOvr>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FabricデータエージェントにおけるMCPサーバーサポート</a:t>
            </a:r>
          </a:p>
        </p:txBody>
      </p:sp>
      <p:sp>
        <p:nvSpPr>
          <p:cNvPr id="3" name="Text Placeholder 2"/>
          <p:cNvSpPr>
            <a:spLocks noGrp="1"/>
          </p:cNvSpPr>
          <p:nvPr>
            <p:ph type="body" idx="13" sz="quarter"/>
          </p:nvPr>
        </p:nvSpPr>
        <p:spPr/>
        <p:txBody>
          <a:bodyPr/>
          <a:lstStyle/>
          <a:p>
            <a:pPr>
              <a:defRPr sz="2000">
                <a:latin typeface="Yu Gothic"/>
              </a:defRPr>
            </a:pPr>
            <a:r>
              <a:rPr sz="2000"/>
              <a:t>Fabricデータエージェントで管理されたMCPサーバーエンドポイントのサポートが利用可能になり、AIエコシステム全体でのシームレスな相互運用が実現。外部システムやサービスはデータエージェントの専門知識にアクセスし、OneLakeに保存されたキュレーション済み知識を活用可能。これにより、組織はインテリジェントエージェントをエンタープライズグレードの構造化・非構造化データに簡単に接続し、より強力でコンテキストに基づく洞察を得られる。</a:t>
            </a:r>
          </a:p>
          <a:p>
            <a:pPr>
              <a:defRPr b="1" sz="2200">
                <a:latin typeface="Yu Gothic"/>
              </a:defRPr>
            </a:pPr>
            <a:r>
              <a:rPr sz="2000"/>
              <a:t>メリット</a:t>
            </a:r>
          </a:p>
          <a:p>
            <a:pPr lvl="1">
              <a:defRPr>
                <a:latin typeface="Yu Gothic"/>
              </a:defRPr>
            </a:pPr>
            <a:r>
              <a:rPr sz="2000"/>
              <a:t>AIエコシステム全体でのシームレスな相互運用が実現し、外部システムやサービスがデータエージェントの専門知識にアクセス可能になる</a:t>
            </a:r>
          </a:p>
          <a:p>
            <a:pPr lvl="1">
              <a:defRPr>
                <a:latin typeface="Yu Gothic"/>
              </a:defRPr>
            </a:pPr>
            <a:r>
              <a:rPr sz="2000"/>
              <a:t>OneLakeに保存されたキュレーション済みの知識を活用し、より高度なデータ活用が可能になる</a:t>
            </a:r>
          </a:p>
          <a:p>
            <a:pPr lvl="1">
              <a:defRPr>
                <a:latin typeface="Yu Gothic"/>
              </a:defRPr>
            </a:pPr>
            <a:r>
              <a:rPr sz="2000"/>
              <a:t>インテリジェントエージェントがエンタープライズグレードの構造化・非構造化データに簡単に接続でき、コンテキストに基づく洞察を強化できる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https://learn.microsoft.com/fabric/data-science/data-agent-mcp-server</a:t>
            </a:r>
          </a:p>
        </p:txBody>
      </p:sp>
    </p:spTree>
  </p:cSld>
  <p:clrMapOvr>
    <a:masterClrMapping/>
  </p:clrMapOvr>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SQLデータベースをサポートするファブリックデータエージェント</a:t>
            </a:r>
          </a:p>
        </p:txBody>
      </p:sp>
      <p:sp>
        <p:nvSpPr>
          <p:cNvPr id="3" name="Text Placeholder 2"/>
          <p:cNvSpPr>
            <a:spLocks noGrp="1"/>
          </p:cNvSpPr>
          <p:nvPr>
            <p:ph type="body" idx="13" sz="quarter"/>
          </p:nvPr>
        </p:nvSpPr>
        <p:spPr/>
        <p:txBody>
          <a:bodyPr/>
          <a:lstStyle/>
          <a:p>
            <a:pPr>
              <a:defRPr sz="2000">
                <a:latin typeface="Yu Gothic"/>
              </a:defRPr>
            </a:pPr>
            <a:r>
              <a:rPr sz="2000"/>
              <a:t>Microsoft FabricのData Agentは、SQLデータベースアーティファクトの直接サポートを追加し、中間のレイクハウスを不要にした。これにより、Fabric SQLデータベースや他のミラーリングされたSQLデータベースを直接接続可能。接続後、NL2SQLエンジンで自然言語クエリをSQLに変換し、SQL Analyticsエンドポイントを通じて即時洞察を提供。これによりワークフローが簡素化され、構造化データへの会話型AIアクセスで意思決定が加速される。</a:t>
            </a:r>
          </a:p>
          <a:p>
            <a:pPr>
              <a:defRPr b="1" sz="2200">
                <a:latin typeface="Yu Gothic"/>
              </a:defRPr>
            </a:pPr>
            <a:r>
              <a:rPr sz="2000"/>
              <a:t>メリット</a:t>
            </a:r>
          </a:p>
          <a:p>
            <a:pPr lvl="1">
              <a:defRPr>
                <a:latin typeface="Yu Gothic"/>
              </a:defRPr>
            </a:pPr>
            <a:r>
              <a:rPr sz="2000"/>
              <a:t>中間のレイクハウスを必要とせず、直接SQLデータベースに接続できるため、データアクセスが迅速かつ効率的になる</a:t>
            </a:r>
          </a:p>
          <a:p>
            <a:pPr lvl="1">
              <a:defRPr>
                <a:latin typeface="Yu Gothic"/>
              </a:defRPr>
            </a:pPr>
            <a:r>
              <a:rPr sz="2000"/>
              <a:t>NL2SQLエンジンにより自然言語でのクエリが可能となり、専門知識がなくても即時に洞察を得られる</a:t>
            </a:r>
          </a:p>
          <a:p>
            <a:pPr lvl="1">
              <a:defRPr>
                <a:latin typeface="Yu Gothic"/>
              </a:defRPr>
            </a:pPr>
            <a:r>
              <a:rPr sz="2000"/>
              <a:t>会話型AIを通じて構造化データにアクセスできるため、意思決定プロセスがスムーズかつ迅速に進む</a:t>
            </a:r>
          </a:p>
        </p:txBody>
      </p:sp>
    </p:spTree>
  </p:cSld>
  <p:clrMapOvr>
    <a:masterClrMapping/>
  </p:clrMapOvr>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データウェアハウスおよびレイクハウスにおけるファブリックデータエージェントのエントリーポイント</a:t>
            </a:r>
          </a:p>
        </p:txBody>
      </p:sp>
      <p:sp>
        <p:nvSpPr>
          <p:cNvPr id="3" name="Text Placeholder 2"/>
          <p:cNvSpPr>
            <a:spLocks noGrp="1"/>
          </p:cNvSpPr>
          <p:nvPr>
            <p:ph type="body" idx="13" sz="quarter"/>
          </p:nvPr>
        </p:nvSpPr>
        <p:spPr/>
        <p:txBody>
          <a:bodyPr/>
          <a:lstStyle/>
          <a:p>
            <a:pPr>
              <a:defRPr sz="2000">
                <a:latin typeface="Yu Gothic"/>
              </a:defRPr>
            </a:pPr>
            <a:r>
              <a:rPr sz="2000"/>
              <a:t>レイクハウスとウェアハウスのインターフェースに新しいエントリーポイントが追加され、データエージェントの作成や既存エージェントへのデータソース追加が即座に可能になりました。これにより、データエージェントの構築と統合の時間と労力が大幅に削減されます。</a:t>
            </a:r>
          </a:p>
          <a:p>
            <a:pPr>
              <a:defRPr b="1" sz="2200">
                <a:latin typeface="Yu Gothic"/>
              </a:defRPr>
            </a:pPr>
            <a:r>
              <a:rPr sz="2000"/>
              <a:t>メリット</a:t>
            </a:r>
          </a:p>
          <a:p>
            <a:pPr lvl="1">
              <a:defRPr>
                <a:latin typeface="Yu Gothic"/>
              </a:defRPr>
            </a:pPr>
            <a:r>
              <a:rPr sz="2000"/>
              <a:t>レイクハウスとウェアハウスの接続が簡単になり、作業時間を短縮できる</a:t>
            </a:r>
          </a:p>
          <a:p>
            <a:pPr lvl="1">
              <a:defRPr>
                <a:latin typeface="Yu Gothic"/>
              </a:defRPr>
            </a:pPr>
            <a:r>
              <a:rPr sz="2000"/>
              <a:t>データエージェントの作成やデータソースの追加が自動化され、手間が減る</a:t>
            </a:r>
          </a:p>
          <a:p>
            <a:pPr lvl="1">
              <a:defRPr>
                <a:latin typeface="Yu Gothic"/>
              </a:defRPr>
            </a:pPr>
            <a:r>
              <a:rPr sz="2000"/>
              <a:t>迅速にデータエージェントを構築・統合でき、業務効率が向上する</a:t>
            </a:r>
          </a:p>
        </p:txBody>
      </p:sp>
    </p:spTree>
  </p:cSld>
  <p:clrMapOvr>
    <a:masterClrMapping/>
  </p:clrMapOvr>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MLモデルエンドポイントでの内部Pythonパッケージのサポート</a:t>
            </a:r>
          </a:p>
        </p:txBody>
      </p:sp>
      <p:sp>
        <p:nvSpPr>
          <p:cNvPr id="3" name="Text Placeholder 2"/>
          <p:cNvSpPr>
            <a:spLocks noGrp="1"/>
          </p:cNvSpPr>
          <p:nvPr>
            <p:ph type="body" idx="13" sz="quarter"/>
          </p:nvPr>
        </p:nvSpPr>
        <p:spPr/>
        <p:txBody>
          <a:bodyPr/>
          <a:lstStyle/>
          <a:p>
            <a:pPr>
              <a:defRPr sz="2000">
                <a:latin typeface="Yu Gothic"/>
              </a:defRPr>
            </a:pPr>
            <a:r>
              <a:rPr sz="2000"/>
              <a:t>機械学習モデルのエンドポイントに重要な改善があり、以前はリアルタイムエンドポイントで内部ライブラリが使えなかった制限が解消されました。現在はAutoMLやFLAMLで構築したモデルのエンドポイントが有効化でき、モデルの展開と管理が簡単になりました。</a:t>
            </a:r>
          </a:p>
          <a:p>
            <a:pPr>
              <a:defRPr b="1" sz="2200">
                <a:latin typeface="Yu Gothic"/>
              </a:defRPr>
            </a:pPr>
            <a:r>
              <a:rPr sz="2000"/>
              <a:t>メリット</a:t>
            </a:r>
          </a:p>
          <a:p>
            <a:pPr lvl="1">
              <a:defRPr>
                <a:latin typeface="Yu Gothic"/>
              </a:defRPr>
            </a:pPr>
            <a:r>
              <a:rPr sz="2000"/>
              <a:t>内部ライブラリの制限が解除され、より柔軟なモデル展開が可能になった</a:t>
            </a:r>
          </a:p>
          <a:p>
            <a:pPr lvl="1">
              <a:defRPr>
                <a:latin typeface="Yu Gothic"/>
              </a:defRPr>
            </a:pPr>
            <a:r>
              <a:rPr sz="2000"/>
              <a:t>AutoMLやFLAMLを活用したモデルのエンドポイント化が簡単になり、開発効率が向上した</a:t>
            </a:r>
          </a:p>
          <a:p>
            <a:pPr lvl="1">
              <a:defRPr>
                <a:latin typeface="Yu Gothic"/>
              </a:defRPr>
            </a:pPr>
            <a:r>
              <a:rPr sz="2000"/>
              <a:t>強力なツールを利用することで、モデルの管理と運用がよりスムーズになった</a:t>
            </a:r>
          </a:p>
        </p:txBody>
      </p:sp>
    </p:spTree>
  </p:cSld>
  <p:clrMapOvr>
    <a:masterClrMapping/>
  </p:clrMapOvr>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データクラスタリング（プレビュー）</a:t>
            </a:r>
          </a:p>
        </p:txBody>
      </p:sp>
      <p:sp>
        <p:nvSpPr>
          <p:cNvPr id="3" name="Text Placeholder 2"/>
          <p:cNvSpPr>
            <a:spLocks noGrp="1"/>
          </p:cNvSpPr>
          <p:nvPr>
            <p:ph type="body" idx="13" sz="quarter"/>
          </p:nvPr>
        </p:nvSpPr>
        <p:spPr/>
        <p:txBody>
          <a:bodyPr/>
          <a:lstStyle/>
          <a:p>
            <a:pPr>
              <a:defRPr sz="2000">
                <a:latin typeface="Yu Gothic"/>
              </a:defRPr>
            </a:pPr>
            <a:r>
              <a:rPr sz="2000"/>
              <a:t>データクラスタリング（プレビュー）は、類似値を持つ行をまとめてファイルプルーニングを可能にし、クエリのパフォーマンス向上と消費量削減を実現する。高度なアルゴリズムで複数次元のデータ局所性を維持し、従来の辞書式インデックスより高性能。</a:t>
            </a:r>
          </a:p>
          <a:p>
            <a:pPr>
              <a:defRPr b="1" sz="2200">
                <a:latin typeface="Yu Gothic"/>
              </a:defRPr>
            </a:pPr>
            <a:r>
              <a:rPr sz="2000"/>
              <a:t>メリット</a:t>
            </a:r>
          </a:p>
          <a:p>
            <a:pPr lvl="1">
              <a:defRPr>
                <a:latin typeface="Yu Gothic"/>
              </a:defRPr>
            </a:pPr>
            <a:r>
              <a:rPr sz="2000"/>
              <a:t>クエリのパフォーマンスが向上する</a:t>
            </a:r>
          </a:p>
          <a:p>
            <a:pPr lvl="1">
              <a:defRPr>
                <a:latin typeface="Yu Gothic"/>
              </a:defRPr>
            </a:pPr>
            <a:r>
              <a:rPr sz="2000"/>
              <a:t>データスキャン量が削減され、消費量が抑えられる</a:t>
            </a:r>
          </a:p>
          <a:p>
            <a:pPr lvl="1">
              <a:defRPr>
                <a:latin typeface="Yu Gothic"/>
              </a:defRPr>
            </a:pPr>
            <a:r>
              <a:rPr sz="2000"/>
              <a:t>複数次元のデータ局所性を維持し、高度なアルゴリズムで効率的に処理できる</a:t>
            </a:r>
          </a:p>
          <a:p>
            <a:pPr>
              <a:defRPr b="1" sz="2200">
                <a:latin typeface="Yu Gothic"/>
              </a:defRPr>
            </a:pPr>
            <a:r>
              <a:rPr sz="2000"/>
              <a:t>関連リンク</a:t>
            </a:r>
          </a:p>
          <a:p>
            <a:pPr lvl="1">
              <a:defRPr>
                <a:latin typeface="Yu Gothic"/>
              </a:defRPr>
            </a:pPr>
            <a:r>
              <a:rPr u="sng" sz="2000">
                <a:solidFill>
                  <a:srgbClr val="0000FF"/>
                </a:solidFill>
                <a:hlinkClick r:id="rId3"/>
              </a:rPr>
              <a:t>https://aka.ms/DataClusteringDocs</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FabricのCosmos DB（一般提供）</a:t>
            </a:r>
          </a:p>
        </p:txBody>
      </p:sp>
      <p:sp>
        <p:nvSpPr>
          <p:cNvPr id="3" name="Text Placeholder 2"/>
          <p:cNvSpPr>
            <a:spLocks noGrp="1"/>
          </p:cNvSpPr>
          <p:nvPr>
            <p:ph type="body" idx="13" sz="quarter"/>
          </p:nvPr>
        </p:nvSpPr>
        <p:spPr/>
        <p:txBody>
          <a:bodyPr/>
          <a:lstStyle/>
          <a:p>
            <a:pPr>
              <a:defRPr sz="2000">
                <a:latin typeface="Yu Gothic"/>
              </a:defRPr>
            </a:pPr>
            <a:r>
              <a:rPr sz="2000"/>
              <a:t>FabricでライブのCosmos DBデータを直接分析可能に。複雑なETL不要で、データはOneLakeと同期しリアルタイム・履歴の単一情報源を提供。Fabric内のCosmos DBは半構造化・非構造化データ分析やML対応、DiskANNによるベクトル検索や逆ETL機能を備え、大規模かつ高速な分析を実現。ダッシュボード作成、分析、MLモデル訓練に新鮮な運用データを活用可能。GAリリースで低遅延の本番グレード性能、エンタープライズセキュリティ、スケールを統合Fabric体験内で提供。</a:t>
            </a:r>
          </a:p>
          <a:p>
            <a:pPr>
              <a:defRPr b="1" sz="2200">
                <a:latin typeface="Yu Gothic"/>
              </a:defRPr>
            </a:pPr>
            <a:r>
              <a:rPr sz="2000"/>
              <a:t>メリット</a:t>
            </a:r>
          </a:p>
          <a:p>
            <a:pPr lvl="1">
              <a:defRPr>
                <a:latin typeface="Yu Gothic"/>
              </a:defRPr>
            </a:pPr>
            <a:r>
              <a:rPr sz="2000"/>
              <a:t>複雑で高価なETLが不要になり、リアルタイムかつ履歴データの単一の信頼できる情報源を提供</a:t>
            </a:r>
          </a:p>
          <a:p>
            <a:pPr lvl="1">
              <a:defRPr>
                <a:latin typeface="Yu Gothic"/>
              </a:defRPr>
            </a:pPr>
            <a:r>
              <a:rPr sz="2000"/>
              <a:t>半構造化・非構造化データの分析やMLワークロードに対応し、高速なベクトル検索や逆ETL機能を活用可能</a:t>
            </a:r>
          </a:p>
          <a:p>
            <a:pPr lvl="1">
              <a:defRPr>
                <a:latin typeface="Yu Gothic"/>
              </a:defRPr>
            </a:pPr>
            <a:r>
              <a:rPr sz="2000"/>
              <a:t>低遅延かつ本番グレードのパフォーマンスとエンタープライズセキュリティを備え、大規模な分析やAI対応の洞察を迅速に実現</a:t>
            </a:r>
          </a:p>
          <a:p>
            <a:pPr>
              <a:defRPr b="1" sz="2200">
                <a:latin typeface="Yu Gothic"/>
              </a:defRPr>
            </a:pPr>
            <a:r>
              <a:rPr sz="2000"/>
              <a:t>関連リンク</a:t>
            </a:r>
          </a:p>
          <a:p>
            <a:pPr lvl="1">
              <a:defRPr>
                <a:latin typeface="Yu Gothic"/>
              </a:defRPr>
            </a:pPr>
            <a:r>
              <a:rPr u="sng" sz="2000">
                <a:solidFill>
                  <a:srgbClr val="0000FF"/>
                </a:solidFill>
                <a:hlinkClick r:id="rId3"/>
              </a:rPr>
              <a:t>https://youtu.be/A0CS_jJicrM?si=wVNS-tTuK3XGYyWZ</a:t>
            </a:r>
          </a:p>
          <a:p>
            <a:pPr lvl="1">
              <a:defRPr>
                <a:latin typeface="Yu Gothic"/>
              </a:defRPr>
            </a:pPr>
            <a:r>
              <a:rPr u="sng" sz="2000">
                <a:solidFill>
                  <a:srgbClr val="0000FF"/>
                </a:solidFill>
                <a:hlinkClick r:id="rId4"/>
              </a:rPr>
              <a:t>https://aka.ms/CosmosFabricSamples</a:t>
            </a:r>
          </a:p>
          <a:p>
            <a:pPr lvl="1">
              <a:defRPr>
                <a:latin typeface="Yu Gothic"/>
              </a:defRPr>
            </a:pPr>
            <a:r>
              <a:rPr u="sng" sz="2000">
                <a:solidFill>
                  <a:srgbClr val="0000FF"/>
                </a:solidFill>
                <a:hlinkClick r:id="rId5"/>
              </a:rPr>
              <a:t>https://aka.ms/CosmosFabricDocs</a:t>
            </a:r>
          </a:p>
        </p:txBody>
      </p:sp>
    </p:spTree>
  </p:cSld>
  <p:clrMapOvr>
    <a:masterClrMapping/>
  </p:clrMapOvr>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Microsoft Fabric データウェアハウスのウェアハウススナップショット（一般提供）</a:t>
            </a:r>
          </a:p>
        </p:txBody>
      </p:sp>
      <p:sp>
        <p:nvSpPr>
          <p:cNvPr id="3" name="Text Placeholder 2"/>
          <p:cNvSpPr>
            <a:spLocks noGrp="1"/>
          </p:cNvSpPr>
          <p:nvPr>
            <p:ph type="body" idx="13" sz="quarter"/>
          </p:nvPr>
        </p:nvSpPr>
        <p:spPr/>
        <p:txBody>
          <a:bodyPr/>
          <a:lstStyle/>
          <a:p>
            <a:pPr>
              <a:defRPr sz="2000">
                <a:latin typeface="Yu Gothic"/>
              </a:defRPr>
            </a:pPr>
            <a:r>
              <a:rPr sz="2000"/>
              <a:t>ETL中のデータ整合性の課題に対し、Microsoft FabricのWarehouse Snapshotsは特定時点の倉庫の安定した読み取り専用ビューを提供し、ダッシュボードの破損やKPI変動、報告の不完全データによるコンプライアンス監査の困難を解決する。これは業界初の真のタイムトラベルデータベース機能である。</a:t>
            </a:r>
          </a:p>
          <a:p>
            <a:pPr>
              <a:defRPr b="1" sz="2200">
                <a:latin typeface="Yu Gothic"/>
              </a:defRPr>
            </a:pPr>
            <a:r>
              <a:rPr sz="2000"/>
              <a:t>メリット</a:t>
            </a:r>
          </a:p>
          <a:p>
            <a:pPr lvl="1">
              <a:defRPr>
                <a:latin typeface="Yu Gothic"/>
              </a:defRPr>
            </a:pPr>
            <a:r>
              <a:rPr sz="2000"/>
              <a:t>特定の時点でのデータの安定した読み取り専用ビューを提供し、データ整合性を確保できる</a:t>
            </a:r>
          </a:p>
          <a:p>
            <a:pPr lvl="1">
              <a:defRPr>
                <a:latin typeface="Yu Gothic"/>
              </a:defRPr>
            </a:pPr>
            <a:r>
              <a:rPr sz="2000"/>
              <a:t>ダッシュボードやKPIの変動を防ぎ、信頼性の高い報告が可能になる</a:t>
            </a:r>
          </a:p>
          <a:p>
            <a:pPr lvl="1">
              <a:defRPr>
                <a:latin typeface="Yu Gothic"/>
              </a:defRPr>
            </a:pPr>
            <a:r>
              <a:rPr sz="2000"/>
              <a:t>コンプライアンス監査時に「半分読み込まれた」データの問題を解消し、監査の効率と正確性を向上させる</a:t>
            </a:r>
          </a:p>
          <a:p>
            <a:pPr>
              <a:defRPr b="1" sz="2200">
                <a:latin typeface="Yu Gothic"/>
              </a:defRPr>
            </a:pPr>
            <a:r>
              <a:rPr sz="2000"/>
              <a:t>関連リンク</a:t>
            </a:r>
          </a:p>
          <a:p>
            <a:pPr lvl="1">
              <a:defRPr>
                <a:latin typeface="Yu Gothic"/>
              </a:defRPr>
            </a:pPr>
            <a:r>
              <a:rPr u="sng" sz="2000">
                <a:solidFill>
                  <a:srgbClr val="0000FF"/>
                </a:solidFill>
                <a:hlinkClick r:id="rId3"/>
              </a:rPr>
              <a:t>https://aka.ms/WarehouseSnapshotsGABlog</a:t>
            </a:r>
          </a:p>
        </p:txBody>
      </p:sp>
    </p:spTree>
  </p:cSld>
  <p:clrMapOvr>
    <a:masterClrMapping/>
  </p:clrMapOvr>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リアルタイムインテリジェンスイベントストリーム（プレビュー）でのCribilソースの紹介</a:t>
            </a:r>
          </a:p>
        </p:txBody>
      </p:sp>
      <p:sp>
        <p:nvSpPr>
          <p:cNvPr id="3" name="Text Placeholder 2"/>
          <p:cNvSpPr>
            <a:spLocks noGrp="1"/>
          </p:cNvSpPr>
          <p:nvPr>
            <p:ph type="body" idx="13" sz="quarter"/>
          </p:nvPr>
        </p:nvSpPr>
        <p:spPr/>
        <p:txBody>
          <a:bodyPr/>
          <a:lstStyle/>
          <a:p>
            <a:pPr>
              <a:defRPr sz="2000">
                <a:latin typeface="Yu Gothic"/>
              </a:defRPr>
            </a:pPr>
            <a:r>
              <a:rPr sz="2000"/>
              <a:t>CribilソースがFabric RTI Eventstreamでリアルタイムインテリジェンスに利用可能になりました。EventstreamにCribilソースを追加しKafkaエンドポイントを作成、Cribilで接続設定を行うことで、SplunkやSQSなどのリアルタイムデータをFabricに取り込み可能です。これにより、異なるデータプラットフォーム間での柔軟な連携と単一分析環境での統合が実現し、詳細な分析や新たなビジネスチャンスへの迅速対応が可能となります。</a:t>
            </a:r>
          </a:p>
          <a:p>
            <a:pPr>
              <a:defRPr b="1" sz="2200">
                <a:latin typeface="Yu Gothic"/>
              </a:defRPr>
            </a:pPr>
            <a:r>
              <a:rPr sz="2000"/>
              <a:t>メリット</a:t>
            </a:r>
          </a:p>
          <a:p>
            <a:pPr lvl="1">
              <a:defRPr>
                <a:latin typeface="Yu Gothic"/>
              </a:defRPr>
            </a:pPr>
            <a:r>
              <a:rPr sz="2000"/>
              <a:t>Cribilとの連携により、リアルタイムデータをFabric RTI Eventstreamに直接取り込めるため、即時の分析と意思決定が可能になる</a:t>
            </a:r>
          </a:p>
          <a:p>
            <a:pPr lvl="1">
              <a:defRPr>
                <a:latin typeface="Yu Gothic"/>
              </a:defRPr>
            </a:pPr>
            <a:r>
              <a:rPr sz="2000"/>
              <a:t>Kafkaエンドポイントを介して多様なデータソース（Splunk、SQSなど）からのデータを統合でき、柔軟性と相互運用性が向上する</a:t>
            </a:r>
          </a:p>
          <a:p>
            <a:pPr lvl="1">
              <a:defRPr>
                <a:latin typeface="Yu Gothic"/>
              </a:defRPr>
            </a:pPr>
            <a:r>
              <a:rPr sz="2000"/>
              <a:t>単一の分析環境で複数のサードパーティデータを活用できるため、新たなビジネスチャンスへの迅速な対応が可能になる</a:t>
            </a:r>
          </a:p>
          <a:p>
            <a:pPr>
              <a:defRPr b="1" sz="2200">
                <a:latin typeface="Yu Gothic"/>
              </a:defRPr>
            </a:pPr>
            <a:r>
              <a:rPr sz="2000"/>
              <a:t>関連リンク</a:t>
            </a:r>
          </a:p>
          <a:p>
            <a:pPr lvl="1">
              <a:defRPr>
                <a:latin typeface="Yu Gothic"/>
              </a:defRPr>
            </a:pPr>
            <a:r>
              <a:rPr u="sng" sz="2000">
                <a:solidFill>
                  <a:srgbClr val="0000FF"/>
                </a:solidFill>
                <a:hlinkClick r:id="rId3"/>
              </a:rPr>
              <a:t>https://aka.ms/criblsrcdoc</a:t>
            </a:r>
          </a:p>
        </p:txBody>
      </p:sp>
    </p:spTree>
  </p:cSld>
  <p:clrMapOvr>
    <a:masterClrMapping/>
  </p:clrMapOvr>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Eventstream Activator 宛先（一般提供）</a:t>
            </a:r>
          </a:p>
        </p:txBody>
      </p:sp>
      <p:sp>
        <p:nvSpPr>
          <p:cNvPr id="3" name="Text Placeholder 2"/>
          <p:cNvSpPr>
            <a:spLocks noGrp="1"/>
          </p:cNvSpPr>
          <p:nvPr>
            <p:ph type="body" idx="13" sz="quarter"/>
          </p:nvPr>
        </p:nvSpPr>
        <p:spPr/>
        <p:txBody>
          <a:bodyPr/>
          <a:lstStyle/>
          <a:p>
            <a:pPr>
              <a:defRPr sz="2000">
                <a:latin typeface="Yu Gothic"/>
              </a:defRPr>
            </a:pPr>
            <a:r>
              <a:rPr sz="2000"/>
              <a:t>Microsoft Fabric Real-Time IntelligenceのEventstream Activatorが一般提供開始。コード不要でライブデータの重要パターン検出と自動アクションが可能。イベント取り込みからルール定義まで一貫して行え、12月中旬までに全地域で利用可能予定。</a:t>
            </a:r>
          </a:p>
          <a:p>
            <a:pPr>
              <a:defRPr b="1" sz="2200">
                <a:latin typeface="Yu Gothic"/>
              </a:defRPr>
            </a:pPr>
            <a:r>
              <a:rPr sz="2000"/>
              <a:t>メリット</a:t>
            </a:r>
          </a:p>
          <a:p>
            <a:pPr lvl="1">
              <a:defRPr>
                <a:latin typeface="Yu Gothic"/>
              </a:defRPr>
            </a:pPr>
            <a:r>
              <a:rPr sz="2000"/>
              <a:t>ライブデータの重要なパターンをリアルタイムで検出し、即座に適切なアクションを自動的にトリガーできる</a:t>
            </a:r>
          </a:p>
          <a:p>
            <a:pPr lvl="1">
              <a:defRPr>
                <a:latin typeface="Yu Gothic"/>
              </a:defRPr>
            </a:pPr>
            <a:r>
              <a:rPr sz="2000"/>
              <a:t>コード不要で簡単にイベントの取り込み、変換、ルーティング、ルール定義が可能</a:t>
            </a:r>
          </a:p>
          <a:p>
            <a:pPr lvl="1">
              <a:defRPr>
                <a:latin typeface="Yu Gothic"/>
              </a:defRPr>
            </a:pPr>
            <a:r>
              <a:rPr sz="2000"/>
              <a:t>ストリーミング信号から迅速にビジネス成果へつなげる最速のソリューション</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https://learn.microsoft.com/fabric/real-time-intelligence/event-streams/add-destination-activator</a:t>
            </a:r>
          </a:p>
        </p:txBody>
      </p:sp>
    </p:spTree>
  </p:cSld>
  <p:clrMapOvr>
    <a:masterClrMapping/>
  </p:clrMapOvr>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Copilot支援リアルタイムデータ探索（プレビュー）</a:t>
            </a:r>
          </a:p>
        </p:txBody>
      </p:sp>
      <p:sp>
        <p:nvSpPr>
          <p:cNvPr id="3" name="Text Placeholder 2"/>
          <p:cNvSpPr>
            <a:spLocks noGrp="1"/>
          </p:cNvSpPr>
          <p:nvPr>
            <p:ph type="body" idx="13" sz="quarter"/>
          </p:nvPr>
        </p:nvSpPr>
        <p:spPr/>
        <p:txBody>
          <a:bodyPr/>
          <a:lstStyle/>
          <a:p>
            <a:pPr>
              <a:defRPr sz="2000">
                <a:latin typeface="Yu Gothic"/>
              </a:defRPr>
            </a:pPr>
            <a:r>
              <a:rPr sz="2000"/>
              <a:t>Copilot支援のリアルタイムデータ探索機能により、ユーザーは自然言語でライブデータを分析可能。Copilotはリアルタイムダッシュボードとハブに統合され、クエリ言語不要でデータのフィルタリングや期間比較ができる。生成されたビジュアルはノーコードツールで調整可能で、満足したビジュアルは新しいタイルとしてダッシュボードに保存できる。利用はFabricのリアルタイムダッシュボードでCopilotペインやタイル上のプロンプトから開始。</a:t>
            </a:r>
          </a:p>
          <a:p>
            <a:pPr>
              <a:defRPr b="1" sz="2200">
                <a:latin typeface="Yu Gothic"/>
              </a:defRPr>
            </a:pPr>
            <a:r>
              <a:rPr sz="2000"/>
              <a:t>メリット</a:t>
            </a:r>
          </a:p>
          <a:p>
            <a:pPr lvl="1">
              <a:defRPr>
                <a:latin typeface="Yu Gothic"/>
              </a:defRPr>
            </a:pPr>
            <a:r>
              <a:rPr sz="2000"/>
              <a:t>自然言語でライブデータを簡単に分析でき、専門的なクエリ言語の知識が不要</a:t>
            </a:r>
          </a:p>
          <a:p>
            <a:pPr lvl="1">
              <a:defRPr>
                <a:latin typeface="Yu Gothic"/>
              </a:defRPr>
            </a:pPr>
            <a:r>
              <a:rPr sz="2000"/>
              <a:t>データの即時フィルタリングや期間比較が可能で、迅速に洞察を得られる</a:t>
            </a:r>
          </a:p>
          <a:p>
            <a:pPr lvl="1">
              <a:defRPr>
                <a:latin typeface="Yu Gothic"/>
              </a:defRPr>
            </a:pPr>
            <a:r>
              <a:rPr sz="2000"/>
              <a:t>生成されたビジュアルを手動で調整でき、満足した結果をダッシュボードに保存できる</a:t>
            </a:r>
          </a:p>
          <a:p>
            <a:pPr>
              <a:defRPr b="1" sz="2200">
                <a:latin typeface="Yu Gothic"/>
              </a:defRPr>
            </a:pPr>
            <a:r>
              <a:rPr sz="2000"/>
              <a:t>関連リンク</a:t>
            </a:r>
          </a:p>
          <a:p>
            <a:pPr lvl="1">
              <a:defRPr>
                <a:latin typeface="Yu Gothic"/>
              </a:defRPr>
            </a:pPr>
            <a:r>
              <a:rPr u="sng" sz="2000">
                <a:solidFill>
                  <a:srgbClr val="0000FF"/>
                </a:solidFill>
                <a:hlinkClick r:id="rId3"/>
              </a:rPr>
              <a:t>https://go.microsoft.com/fwlink/?linkid=2339629</a:t>
            </a:r>
          </a:p>
        </p:txBody>
      </p:sp>
    </p:spTree>
  </p:cSld>
  <p:clrMapOvr>
    <a:masterClrMapping/>
  </p:clrMapOvr>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オンプレミスデータゲートウェイ（プレビュー）の手動更新</a:t>
            </a:r>
          </a:p>
        </p:txBody>
      </p:sp>
      <p:sp>
        <p:nvSpPr>
          <p:cNvPr id="3" name="Text Placeholder 2"/>
          <p:cNvSpPr>
            <a:spLocks noGrp="1"/>
          </p:cNvSpPr>
          <p:nvPr>
            <p:ph type="body" idx="13" sz="quarter"/>
          </p:nvPr>
        </p:nvSpPr>
        <p:spPr/>
        <p:txBody>
          <a:bodyPr/>
          <a:lstStyle/>
          <a:p>
            <a:pPr>
              <a:defRPr sz="2000">
                <a:latin typeface="Yu Gothic"/>
              </a:defRPr>
            </a:pPr>
            <a:r>
              <a:rPr sz="2000"/>
              <a:t>新機能によりゲートウェイのメンテナンスが簡素化され、UIやAPI、スクリプトから手動で更新を開始できるようになる。11月リリースが基準バージョンで、12月から顧客は手動更新を開始可能。将来的な完全自動更新のサポートも視野に入れている。</a:t>
            </a:r>
          </a:p>
          <a:p>
            <a:pPr>
              <a:defRPr b="1" sz="2200">
                <a:latin typeface="Yu Gothic"/>
              </a:defRPr>
            </a:pPr>
            <a:r>
              <a:rPr sz="2000"/>
              <a:t>メリット</a:t>
            </a:r>
          </a:p>
          <a:p>
            <a:pPr lvl="1">
              <a:defRPr>
                <a:latin typeface="Yu Gothic"/>
              </a:defRPr>
            </a:pPr>
            <a:r>
              <a:rPr sz="2000"/>
              <a:t>ゲートウェイのメンテナンスが簡素化され、作業負担が軽減される</a:t>
            </a:r>
          </a:p>
          <a:p>
            <a:pPr lvl="1">
              <a:defRPr>
                <a:latin typeface="Yu Gothic"/>
              </a:defRPr>
            </a:pPr>
            <a:r>
              <a:rPr sz="2000"/>
              <a:t>UIやAPI、スクリプトから手動で更新を開始でき、更新のタイミングと方法を柔軟に制御可能</a:t>
            </a:r>
          </a:p>
          <a:p>
            <a:pPr lvl="1">
              <a:defRPr>
                <a:latin typeface="Yu Gothic"/>
              </a:defRPr>
            </a:pPr>
            <a:r>
              <a:rPr sz="2000"/>
              <a:t>将来的な完全自動更新への対応が見込まれ、運用の効率化と安全性向上が期待できる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https://learn.microsoft.com/data-integration/gateway/service-gateway-update?toc=%2Ffabric%2Fdata-factory%2Ftoc.json&amp;bc=fabric%2Fdata-factory%2Fbreadcrumb%2Ftoc.json</a:t>
            </a:r>
          </a:p>
        </p:txBody>
      </p:sp>
    </p:spTree>
  </p:cSld>
  <p:clrMapOvr>
    <a:masterClrMapping/>
  </p:clrMapOvr>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モニタリングハブのパイプラインの階層ビュー</a:t>
            </a:r>
          </a:p>
        </p:txBody>
      </p:sp>
      <p:sp>
        <p:nvSpPr>
          <p:cNvPr id="3" name="Text Placeholder 2"/>
          <p:cNvSpPr>
            <a:spLocks noGrp="1"/>
          </p:cNvSpPr>
          <p:nvPr>
            <p:ph type="body" idx="13" sz="quarter"/>
          </p:nvPr>
        </p:nvSpPr>
        <p:spPr/>
        <p:txBody>
          <a:bodyPr/>
          <a:lstStyle/>
          <a:p>
            <a:pPr>
              <a:defRPr sz="2000">
                <a:latin typeface="Yu Gothic"/>
              </a:defRPr>
            </a:pPr>
            <a:r>
              <a:rPr sz="2000"/>
              <a:t>Monitoring Hubのパイプラインに階層ビューが追加され、複雑なオーケストレーションワークフローの管理が容易に。階層ビューでは、パイプライン内の上流・下流ジョブをナビゲートし、依存関係を追跡可能。利用にはMonitoring Hubのカラムオプションで「Upstream run」と「Downstream runs」をオンにする必要がある。この機能により自動化プロセスの監視とトラブルシューティングが円滑に行える。</a:t>
            </a:r>
          </a:p>
          <a:p>
            <a:pPr>
              <a:defRPr b="1" sz="2200">
                <a:latin typeface="Yu Gothic"/>
              </a:defRPr>
            </a:pPr>
            <a:r>
              <a:rPr sz="2000"/>
              <a:t>メリット</a:t>
            </a:r>
          </a:p>
          <a:p>
            <a:pPr lvl="1">
              <a:defRPr>
                <a:latin typeface="Yu Gothic"/>
              </a:defRPr>
            </a:pPr>
            <a:r>
              <a:rPr sz="2000"/>
              <a:t>ジョブの階層構造を直感的に把握でき、複雑なワークフローの管理が容易になる</a:t>
            </a:r>
          </a:p>
          <a:p>
            <a:pPr lvl="1">
              <a:defRPr>
                <a:latin typeface="Yu Gothic"/>
              </a:defRPr>
            </a:pPr>
            <a:r>
              <a:rPr sz="2000"/>
              <a:t>依存関係を迅速に追跡でき、問題発生時の原因特定や影響範囲の把握がスムーズになる</a:t>
            </a:r>
          </a:p>
          <a:p>
            <a:pPr lvl="1">
              <a:defRPr>
                <a:latin typeface="Yu Gothic"/>
              </a:defRPr>
            </a:pPr>
            <a:r>
              <a:rPr sz="2000"/>
              <a:t>自動化プロセスの監視とトラブルシューティングが効率化され、運用の信頼性が向上する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https://learn.microsoft.com/fabric/data-factory/monitoring-hub-pipeline-runs</a:t>
            </a:r>
          </a:p>
        </p:txBody>
      </p:sp>
    </p:spTree>
  </p:cSld>
  <p:clrMapOvr>
    <a:masterClrMapping/>
  </p:clrMapOvr>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Fabric AI機能のDataflow Gen2（プレビュー）との統合</a:t>
            </a:r>
          </a:p>
        </p:txBody>
      </p:sp>
      <p:sp>
        <p:nvSpPr>
          <p:cNvPr id="3" name="Text Placeholder 2"/>
          <p:cNvSpPr>
            <a:spLocks noGrp="1"/>
          </p:cNvSpPr>
          <p:nvPr>
            <p:ph type="body" idx="13" sz="quarter"/>
          </p:nvPr>
        </p:nvSpPr>
        <p:spPr/>
        <p:txBody>
          <a:bodyPr/>
          <a:lstStyle/>
          <a:p>
            <a:pPr>
              <a:defRPr sz="2000">
                <a:latin typeface="Yu Gothic"/>
              </a:defRPr>
            </a:pPr>
            <a:r>
              <a:rPr sz="2000"/>
              <a:t>Microsoft Fabricに生成AI機能が組み込まれ、機械学習の専門知識なしで高度なAIタスクが可能に。ユーザーはFabricのAIエンドポイントを通じて大規模言語モデルを呼び出せ、[列の追加]タブのAIプロンプトでAI搭載列を簡単に追加できる。プロンプトには行全体が自動的にコンテキストとして含まれ、任意のプロンプト入力や追加コンテキスト列の選択も可能。Dataflow Gen2やノートブックなど多様なFabric体験で利用でき、12月第1週に世界展開開始。</a:t>
            </a:r>
          </a:p>
          <a:p>
            <a:pPr>
              <a:defRPr b="1" sz="2200">
                <a:latin typeface="Yu Gothic"/>
              </a:defRPr>
            </a:pPr>
            <a:r>
              <a:rPr sz="2000"/>
              <a:t>メリット</a:t>
            </a:r>
          </a:p>
          <a:p>
            <a:pPr lvl="1">
              <a:defRPr>
                <a:latin typeface="Yu Gothic"/>
              </a:defRPr>
            </a:pPr>
            <a:r>
              <a:rPr sz="2000"/>
              <a:t>機械学習の専門知識がなくても高度なAIタスクを簡単に実行できる</a:t>
            </a:r>
          </a:p>
          <a:p>
            <a:pPr lvl="1">
              <a:defRPr>
                <a:latin typeface="Yu Gothic"/>
              </a:defRPr>
            </a:pPr>
            <a:r>
              <a:rPr sz="2000"/>
              <a:t>直感的でシンプルなユーザー体験により、大規模言語モデルを手軽に活用可能</a:t>
            </a:r>
          </a:p>
          <a:p>
            <a:pPr lvl="1">
              <a:defRPr>
                <a:latin typeface="Yu Gothic"/>
              </a:defRPr>
            </a:pPr>
            <a:r>
              <a:rPr sz="2000"/>
              <a:t>Fabricの複数の環境（Dataflow Gen2やノートブックなど）でAI機能を統合的に利用できる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https://learn.microsoft.com/fabric/data-factory/dataflow-gen2-ai-functions</a:t>
            </a:r>
          </a:p>
        </p:txBody>
      </p:sp>
    </p:spTree>
  </p:cSld>
  <p:clrMapOvr>
    <a:masterClrMapping/>
  </p:clrMapOvr>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Snowflake Icebergテーブルのサポートのためのミラーリング</a:t>
            </a:r>
          </a:p>
        </p:txBody>
      </p:sp>
      <p:sp>
        <p:nvSpPr>
          <p:cNvPr id="3" name="Text Placeholder 2"/>
          <p:cNvSpPr>
            <a:spLocks noGrp="1"/>
          </p:cNvSpPr>
          <p:nvPr>
            <p:ph type="body" idx="13" sz="quarter"/>
          </p:nvPr>
        </p:nvSpPr>
        <p:spPr/>
        <p:txBody>
          <a:bodyPr/>
          <a:lstStyle/>
          <a:p>
            <a:pPr>
              <a:defRPr sz="2000">
                <a:latin typeface="Yu Gothic"/>
              </a:defRPr>
            </a:pPr>
            <a:r>
              <a:rPr sz="2000"/>
              <a:t>Microsoft FabricはSnowflakeとのミラーリングでIcebergテーブルをサポート。Fabricは管理テーブルとIcebergテーブルを自動検出し区別、将来のテーブルミラーリングも柔軟に対応。顧客所有ストレージのIcebergテーブルは好みのストレージプロバイダーを選択可能で安全に接続。管理テーブルは同期中に行数表示で複製、Icebergテーブルはショートカットで表示。アナリストはFabric内で両テーブルをプレビュー、SQLクエリ、結合可能で特別な手順不要。これによりクロスプラットフォーム分析が効率化し、Snowflakeユーザーのインサイト獲得時間が短縮される。</a:t>
            </a:r>
          </a:p>
          <a:p>
            <a:pPr>
              <a:defRPr b="1" sz="2200">
                <a:latin typeface="Yu Gothic"/>
              </a:defRPr>
            </a:pPr>
            <a:r>
              <a:rPr sz="2000"/>
              <a:t>メリット</a:t>
            </a:r>
          </a:p>
          <a:p>
            <a:pPr lvl="1">
              <a:defRPr>
                <a:latin typeface="Yu Gothic"/>
              </a:defRPr>
            </a:pPr>
            <a:r>
              <a:rPr sz="2000"/>
              <a:t>Snowflakeの管理テーブルとIcebergテーブルをFabricでシームレスに統合・分析できるため、データ管理が一元化され効率化される</a:t>
            </a:r>
          </a:p>
          <a:p>
            <a:pPr lvl="1">
              <a:defRPr>
                <a:latin typeface="Yu Gothic"/>
              </a:defRPr>
            </a:pPr>
            <a:r>
              <a:rPr sz="2000"/>
              <a:t>顧客所有のストレージ上のIcebergテーブルにも安全かつ直接的に接続可能で、柔軟なストレージ選択が可能になる</a:t>
            </a:r>
          </a:p>
          <a:p>
            <a:pPr lvl="1">
              <a:defRPr>
                <a:latin typeface="Yu Gothic"/>
              </a:defRPr>
            </a:pPr>
            <a:r>
              <a:rPr sz="2000"/>
              <a:t>特別な手順なしでFabric内のSQLエンドポイントから両テーブルをクエリ・結合でき、クロスプラットフォーム分析のスピードが向上する</a:t>
            </a:r>
          </a:p>
          <a:p>
            <a:pPr>
              <a:defRPr b="1" sz="2200">
                <a:latin typeface="Yu Gothic"/>
              </a:defRPr>
            </a:pPr>
            <a:r>
              <a:rPr sz="2000"/>
              <a:t>関連リンク</a:t>
            </a:r>
          </a:p>
          <a:p>
            <a:pPr lvl="1">
              <a:defRPr>
                <a:latin typeface="Yu Gothic"/>
              </a:defRPr>
            </a:pPr>
            <a:r>
              <a:rPr u="sng" sz="2000">
                <a:solidFill>
                  <a:srgbClr val="0000FF"/>
                </a:solidFill>
                <a:hlinkClick r:id="rId3"/>
              </a:rPr>
              <a:t>https://aka.ms/SnowflakeMirroringIcebergSupport</a:t>
            </a:r>
          </a:p>
        </p:txBody>
      </p:sp>
    </p:spTree>
  </p:cSld>
  <p:clrMapOvr>
    <a:masterClrMapping/>
  </p:clrMapOvr>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SAPのミラーリング（プレビュー）</a:t>
            </a:r>
          </a:p>
        </p:txBody>
      </p:sp>
      <p:sp>
        <p:nvSpPr>
          <p:cNvPr id="3" name="Text Placeholder 2"/>
          <p:cNvSpPr>
            <a:spLocks noGrp="1"/>
          </p:cNvSpPr>
          <p:nvPr>
            <p:ph type="body" idx="13" sz="quarter"/>
          </p:nvPr>
        </p:nvSpPr>
        <p:spPr/>
        <p:txBody>
          <a:bodyPr/>
          <a:lstStyle/>
          <a:p>
            <a:pPr>
              <a:defRPr sz="2000">
                <a:latin typeface="Yu Gothic"/>
              </a:defRPr>
            </a:pPr>
            <a:r>
              <a:rPr sz="2000"/>
              <a:t>Microsoft FabricはSAP Datasphereのデータ抽出機能を使い、SAPデータを直接ミラーリングして統合分析と高度なビジネスインサイトを提供する。これにより、SAP S/4HANA（オンプレミス・クラウド）、SAP BW/BW/4HANA、SAP SuccessFactors、SAP AribaなどのSAPアプリ全体のデータにほぼリアルタイムでアクセス可能。組織は最新かつ信頼性の高いデータを報告や分析に活用し、Fabric内でSAPデータと他企業データをシームレスに統合して意思決定を迅速化できる。</a:t>
            </a:r>
          </a:p>
          <a:p>
            <a:pPr>
              <a:defRPr b="1" sz="2200">
                <a:latin typeface="Yu Gothic"/>
              </a:defRPr>
            </a:pPr>
            <a:r>
              <a:rPr sz="2000"/>
              <a:t>メリット</a:t>
            </a:r>
          </a:p>
          <a:p>
            <a:pPr lvl="1">
              <a:defRPr>
                <a:latin typeface="Yu Gothic"/>
              </a:defRPr>
            </a:pPr>
            <a:r>
              <a:rPr sz="2000"/>
              <a:t>SAP Datasphereを介してSAPデータをMicrosoft Fabricに直接ミラーリングすることで、ほぼリアルタイムのデータアクセスが可能になる</a:t>
            </a:r>
          </a:p>
          <a:p>
            <a:pPr lvl="1">
              <a:defRPr>
                <a:latin typeface="Yu Gothic"/>
              </a:defRPr>
            </a:pPr>
            <a:r>
              <a:rPr sz="2000"/>
              <a:t>SAPのオンプレミスおよびクラウドアプリケーション全体のデータを統合し、信頼性の高い最新データを活用した高度な分析が実現できる</a:t>
            </a:r>
          </a:p>
          <a:p>
            <a:pPr lvl="1">
              <a:defRPr>
                <a:latin typeface="Yu Gothic"/>
              </a:defRPr>
            </a:pPr>
            <a:r>
              <a:rPr sz="2000"/>
              <a:t>Fabric内でSAPデータと他の企業データをシームレスに組み合わせ、迅速な意思決定とSAP投資の最大活用を促進する</a:t>
            </a:r>
          </a:p>
          <a:p>
            <a:pPr>
              <a:defRPr b="1" sz="2200">
                <a:latin typeface="Yu Gothic"/>
              </a:defRPr>
            </a:pPr>
            <a:r>
              <a:rPr sz="2000"/>
              <a:t>関連リンク</a:t>
            </a:r>
          </a:p>
          <a:p>
            <a:pPr lvl="1">
              <a:defRPr>
                <a:latin typeface="Yu Gothic"/>
              </a:defRPr>
            </a:pPr>
            <a:r>
              <a:rPr u="sng" sz="2000">
                <a:solidFill>
                  <a:srgbClr val="0000FF"/>
                </a:solidFill>
                <a:hlinkClick r:id="rId3"/>
              </a:rPr>
              <a:t>https://aka.ms/sap-mirroring-doc</a:t>
            </a:r>
          </a:p>
        </p:txBody>
      </p:sp>
    </p:spTree>
  </p:cSld>
  <p:clrMapOvr>
    <a:masterClrMapping/>
  </p:clrMapOvr>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SQL Serverのミラーリング（一般提供）</a:t>
            </a:r>
          </a:p>
        </p:txBody>
      </p:sp>
      <p:sp>
        <p:nvSpPr>
          <p:cNvPr id="3" name="Text Placeholder 2"/>
          <p:cNvSpPr>
            <a:spLocks noGrp="1"/>
          </p:cNvSpPr>
          <p:nvPr>
            <p:ph type="body" idx="13" sz="quarter"/>
          </p:nvPr>
        </p:nvSpPr>
        <p:spPr/>
        <p:txBody>
          <a:bodyPr/>
          <a:lstStyle/>
          <a:p>
            <a:pPr>
              <a:defRPr sz="2000">
                <a:latin typeface="Yu Gothic"/>
              </a:defRPr>
            </a:pPr>
            <a:r>
              <a:rPr sz="2000"/>
              <a:t>このマイルストーンは、Microsoftの統合データプラットフォームを活用し、SQL Server 2016-2025向けにシームレスでほぼリアルタイムのデータ複製を提供する重要な一歩です。これにより、複雑なETLプロセスなしでOneLakeへの継続的なデータ複製が可能となり、最新データを高度な分析やレポートに即時活用できます。</a:t>
            </a:r>
          </a:p>
          <a:p>
            <a:pPr>
              <a:defRPr b="1" sz="2200">
                <a:latin typeface="Yu Gothic"/>
              </a:defRPr>
            </a:pPr>
            <a:r>
              <a:rPr sz="2000"/>
              <a:t>メリット</a:t>
            </a:r>
          </a:p>
          <a:p>
            <a:pPr lvl="1">
              <a:defRPr>
                <a:latin typeface="Yu Gothic"/>
              </a:defRPr>
            </a:pPr>
            <a:r>
              <a:rPr sz="2000"/>
              <a:t>シームレスでほぼリアルタイムのデータ複製により、最新のデータを迅速に活用可能</a:t>
            </a:r>
          </a:p>
          <a:p>
            <a:pPr lvl="1">
              <a:defRPr>
                <a:latin typeface="Yu Gothic"/>
              </a:defRPr>
            </a:pPr>
            <a:r>
              <a:rPr sz="2000"/>
              <a:t>複雑なETLプロセスを不要にし、運用効率とコスト削減を実現</a:t>
            </a:r>
          </a:p>
          <a:p>
            <a:pPr lvl="1">
              <a:defRPr>
                <a:latin typeface="Yu Gothic"/>
              </a:defRPr>
            </a:pPr>
            <a:r>
              <a:rPr sz="2000"/>
              <a:t>Microsoftの統合データプラットフォームを活用し、SQLデータの価値最大化と高度な分析・レポートを支援</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https://learn.microsoft.com/fabric/mirroring/sql-server</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Fabric環境のAzure Artifactフィード（プレビュー）</a:t>
            </a:r>
          </a:p>
        </p:txBody>
      </p:sp>
      <p:sp>
        <p:nvSpPr>
          <p:cNvPr id="3" name="Text Placeholder 2"/>
          <p:cNvSpPr>
            <a:spLocks noGrp="1"/>
          </p:cNvSpPr>
          <p:nvPr>
            <p:ph type="body" idx="13" sz="quarter"/>
          </p:nvPr>
        </p:nvSpPr>
        <p:spPr/>
        <p:txBody>
          <a:bodyPr/>
          <a:lstStyle/>
          <a:p>
            <a:pPr>
              <a:defRPr sz="2000">
                <a:latin typeface="Yu Gothic"/>
              </a:defRPr>
            </a:pPr>
            <a:r>
              <a:rPr sz="1800"/>
              <a:t>Fabric EnvironmentはAzure Artifact Feedから直接Pythonライブラリをインストール可能になり、カスタムライブラリの大規模管理と展開が容易かつ安全に。  </a:t>
            </a:r>
            <a:br/>
            <a:r>
              <a:rPr sz="1800"/>
              <a:t>接続設定はFabricのConnectionsコンポーネントで行い、「cloud」タイプの「Azure Artifact Feed（プレビュー）」を選択し、「コードファーストアーティファクトがこの接続にアクセスを許可する」をチェック。作成後の接続IDをEnvironmentで使用。  </a:t>
            </a:r>
            <a:br/>
            <a:r>
              <a:rPr sz="1800"/>
              <a:t>新しいFabric UIのYAMLエディターで依存関係を管理でき、Azure Artifact FeedのURLは接続IDに置き換えて指定する必要がある。これによりパブリック・プライベート両方のリポジトリ管理が改善された。</a:t>
            </a:r>
          </a:p>
          <a:p>
            <a:pPr>
              <a:defRPr b="1" sz="2200">
                <a:latin typeface="Yu Gothic"/>
              </a:defRPr>
            </a:pPr>
            <a:r>
              <a:rPr sz="1800"/>
              <a:t>メリット</a:t>
            </a:r>
          </a:p>
          <a:p>
            <a:pPr lvl="1">
              <a:defRPr>
                <a:latin typeface="Yu Gothic"/>
              </a:defRPr>
            </a:pPr>
            <a:r>
              <a:rPr sz="1800"/>
              <a:t>Fabric EnvironmentがAzure Artifact Feedから直接Pythonライブラリをインストールできることで、チームはカスタムライブラリの管理と展開をより効率的かつ安全に行えるようになります</a:t>
            </a:r>
          </a:p>
          <a:p>
            <a:pPr lvl="1">
              <a:defRPr>
                <a:latin typeface="Yu Gothic"/>
              </a:defRPr>
            </a:pPr>
            <a:r>
              <a:rPr sz="1800"/>
              <a:t>接続設定がFabricのConnectionsコンポーネントで一元管理され、アクセス権限の制御が明確になるため、セキュリティが向上します</a:t>
            </a:r>
          </a:p>
          <a:p>
            <a:pPr lvl="1">
              <a:defRPr>
                <a:latin typeface="Yu Gothic"/>
              </a:defRPr>
            </a:pPr>
            <a:r>
              <a:rPr sz="1800"/>
              <a:t>新しいYAMLエディターにより、パブリック・プライベート両方のリポジトリからの依存関係管理が簡素化され、作業の柔軟性と生産性が高まります</a:t>
            </a:r>
          </a:p>
          <a:p>
            <a:pPr>
              <a:defRPr b="1" sz="2200">
                <a:latin typeface="Yu Gothic"/>
              </a:defRPr>
            </a:pPr>
            <a:r>
              <a:rPr sz="1800"/>
              <a:t>関連リンク</a:t>
            </a:r>
          </a:p>
          <a:p>
            <a:pPr lvl="1">
              <a:defRPr>
                <a:latin typeface="Yu Gothic"/>
              </a:defRPr>
            </a:pPr>
            <a:r>
              <a:rPr u="sng" sz="1800">
                <a:solidFill>
                  <a:srgbClr val="0000FF"/>
                </a:solidFill>
                <a:hlinkClick r:id="rId3"/>
              </a:rPr>
              <a:t>https://learn.microsoft.com/fabric/data-factory/connector-overview</a:t>
            </a:r>
          </a:p>
          <a:p>
            <a:pPr lvl="1">
              <a:defRPr>
                <a:latin typeface="Yu Gothic"/>
              </a:defRPr>
            </a:pPr>
            <a:r>
              <a:rPr u="sng" sz="1800">
                <a:solidFill>
                  <a:srgbClr val="0000FF"/>
                </a:solidFill>
                <a:hlinkClick r:id="rId4"/>
              </a:rPr>
              <a:t>https://learn.microsoft.com/fabric/data-engineering/environment-manage-library</a:t>
            </a:r>
          </a:p>
        </p:txBody>
      </p:sp>
    </p:spTree>
  </p:cSld>
  <p:clrMapOvr>
    <a:masterClrMapping/>
  </p:clrMapOvr>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Azure SQL Databaseのミラーリング – UAMIのサポート（プレビュー）</a:t>
            </a:r>
          </a:p>
        </p:txBody>
      </p:sp>
      <p:sp>
        <p:nvSpPr>
          <p:cNvPr id="3" name="Text Placeholder 2"/>
          <p:cNvSpPr>
            <a:spLocks noGrp="1"/>
          </p:cNvSpPr>
          <p:nvPr>
            <p:ph type="body" idx="13" sz="quarter"/>
          </p:nvPr>
        </p:nvSpPr>
        <p:spPr/>
        <p:txBody>
          <a:bodyPr/>
          <a:lstStyle/>
          <a:p>
            <a:pPr>
              <a:defRPr sz="2000">
                <a:latin typeface="Yu Gothic"/>
              </a:defRPr>
            </a:pPr>
            <a:r>
              <a:rPr sz="2000"/>
              <a:t>Azure SQL DatabaseのFabricミラーリングでUAMI（ユーザー割り当てマネージドID）がプレビュー版に。利用には、顧客がFabricに追加パラメーターを提供し、SQLのプライマリIDが変更時にFabricのミラーリングデータベースアーティファクトに公開権限を持つ必要がある。</a:t>
            </a:r>
          </a:p>
          <a:p>
            <a:pPr>
              <a:defRPr b="1" sz="2200">
                <a:latin typeface="Yu Gothic"/>
              </a:defRPr>
            </a:pPr>
            <a:r>
              <a:rPr sz="2000"/>
              <a:t>メリット</a:t>
            </a:r>
          </a:p>
          <a:p>
            <a:pPr lvl="1">
              <a:defRPr>
                <a:latin typeface="Yu Gothic"/>
              </a:defRPr>
            </a:pPr>
            <a:r>
              <a:rPr sz="2000"/>
              <a:t>セキュリティが向上し、アクセス管理がより細かく制御可能になる</a:t>
            </a:r>
          </a:p>
          <a:p>
            <a:pPr lvl="1">
              <a:defRPr>
                <a:latin typeface="Yu Gothic"/>
              </a:defRPr>
            </a:pPr>
            <a:r>
              <a:rPr sz="2000"/>
              <a:t>プライマリIDの変更時に自動的に権限が更新され、運用の手間が軽減される</a:t>
            </a:r>
          </a:p>
          <a:p>
            <a:pPr lvl="1">
              <a:defRPr>
                <a:latin typeface="Yu Gothic"/>
              </a:defRPr>
            </a:pPr>
            <a:r>
              <a:rPr sz="2000"/>
              <a:t>顧客が明示的にパラメーターを提供することで、柔軟かつカスタマイズされた設定が可能になる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https://learn.microsoft.com/fabric/mirroring/azure-sql-database-tutorial</a:t>
            </a:r>
          </a:p>
        </p:txBody>
      </p:sp>
    </p:spTree>
  </p:cSld>
  <p:clrMapOvr>
    <a:masterClrMapping/>
  </p:clrMapOvr>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データベースクエリによるデータの完全および増分コピーサブセット</a:t>
            </a:r>
          </a:p>
        </p:txBody>
      </p:sp>
      <p:sp>
        <p:nvSpPr>
          <p:cNvPr id="3" name="Text Placeholder 2"/>
          <p:cNvSpPr>
            <a:spLocks noGrp="1"/>
          </p:cNvSpPr>
          <p:nvPr>
            <p:ph type="body" idx="13" sz="quarter"/>
          </p:nvPr>
        </p:nvSpPr>
        <p:spPr/>
        <p:txBody>
          <a:bodyPr/>
          <a:lstStyle/>
          <a:p>
            <a:pPr>
              <a:defRPr sz="2000">
                <a:latin typeface="Yu Gothic"/>
              </a:defRPr>
            </a:pPr>
            <a:r>
              <a:rPr sz="2000"/>
              <a:t>データベースクエリを使い、テーブルのデータサブセットをコピー可能に。特定地域のデータ抽出や上位N行のコピーなど、コンプライアンスやテストに対応。カスタムクエリによる完全コピー・増分コピーをサポートし、柔軟なデータ選択・フィルタリングが可能。まずAzure SQL DBで利用可能で、今後対応コネクタが増える予定。</a:t>
            </a:r>
          </a:p>
          <a:p>
            <a:pPr>
              <a:defRPr b="1" sz="2200">
                <a:latin typeface="Yu Gothic"/>
              </a:defRPr>
            </a:pPr>
            <a:r>
              <a:rPr sz="2000"/>
              <a:t>メリット</a:t>
            </a:r>
          </a:p>
          <a:p>
            <a:pPr lvl="1">
              <a:defRPr>
                <a:latin typeface="Yu Gothic"/>
              </a:defRPr>
            </a:pPr>
            <a:r>
              <a:rPr sz="2000"/>
              <a:t>特定の条件に合ったデータのみを取り込むことで、コンプライアンスやデータ管理が容易になる</a:t>
            </a:r>
          </a:p>
          <a:p>
            <a:pPr lvl="1">
              <a:defRPr>
                <a:latin typeface="Yu Gothic"/>
              </a:defRPr>
            </a:pPr>
            <a:r>
              <a:rPr sz="2000"/>
              <a:t>テストや分析用に必要なデータ量を制限でき、効率的なデータ処理が可能になる</a:t>
            </a:r>
          </a:p>
          <a:p>
            <a:pPr lvl="1">
              <a:defRPr>
                <a:latin typeface="Yu Gothic"/>
              </a:defRPr>
            </a:pPr>
            <a:r>
              <a:rPr sz="2000"/>
              <a:t>増分コピーにも対応し、最新データの取り込みを柔軟かつ正確に行える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https://learn.microsoft.com/fabric/data-factory/what-is-copy-job</a:t>
            </a:r>
          </a:p>
        </p:txBody>
      </p:sp>
    </p:spTree>
  </p:cSld>
  <p:clrMapOvr>
    <a:masterClrMapping/>
  </p:clrMapOvr>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完全コピーの前に宛先を切り詰める</a:t>
            </a:r>
          </a:p>
        </p:txBody>
      </p:sp>
      <p:sp>
        <p:nvSpPr>
          <p:cNvPr id="3" name="Text Placeholder 2"/>
          <p:cNvSpPr>
            <a:spLocks noGrp="1"/>
          </p:cNvSpPr>
          <p:nvPr>
            <p:ph type="body" idx="13" sz="quarter"/>
          </p:nvPr>
        </p:nvSpPr>
        <p:spPr/>
        <p:txBody>
          <a:bodyPr/>
          <a:lstStyle/>
          <a:p>
            <a:pPr>
              <a:defRPr sz="2000">
                <a:latin typeface="Yu Gothic"/>
              </a:defRPr>
            </a:pPr>
            <a:r>
              <a:rPr sz="2000"/>
              <a:t>宛先データを完全ロード前に任意で切り詰める機能により、ソースと宛先を重複なく完全同期可能。  </a:t>
            </a:r>
            <a:br/>
            <a:r>
              <a:rPr sz="2000"/>
              <a:t>- デフォルトでは宛先データは削除されない。  </a:t>
            </a:r>
            <a:br/>
            <a:r>
              <a:rPr sz="2000"/>
              <a:t>- オプション有効時、増分コピーの最初の実行で宛先全データを切り詰めてから完全データセットをロード。  </a:t>
            </a:r>
            <a:br/>
            <a:r>
              <a:rPr sz="2000"/>
              <a:t>- 以降の増分コピーは既存レコードに影響せずデータ追加・マージ。  </a:t>
            </a:r>
            <a:br/>
            <a:r>
              <a:rPr sz="2000"/>
              <a:t>- 増分コピーを完全コピーにリセットすると再度ロード前に宛先をクリア。  </a:t>
            </a:r>
            <a:br/>
            <a:r>
              <a:rPr sz="2000"/>
              <a:t>この方法で宛先をクリーンかつ完全同期状態に保ち、完全ロード時のパフォーマンス向上と信頼性向上を実現。</a:t>
            </a:r>
          </a:p>
          <a:p>
            <a:pPr>
              <a:defRPr b="1" sz="2200">
                <a:latin typeface="Yu Gothic"/>
              </a:defRPr>
            </a:pPr>
            <a:r>
              <a:rPr sz="2000"/>
              <a:t>メリット</a:t>
            </a:r>
          </a:p>
          <a:p>
            <a:pPr lvl="1">
              <a:defRPr>
                <a:latin typeface="Yu Gothic"/>
              </a:defRPr>
            </a:pPr>
            <a:r>
              <a:rPr sz="2000"/>
              <a:t>宛先データを完全ロード前に切り詰めることで、ソースと宛先を重複なく完全に同期できる</a:t>
            </a:r>
          </a:p>
          <a:p>
            <a:pPr lvl="1">
              <a:defRPr>
                <a:latin typeface="Yu Gothic"/>
              </a:defRPr>
            </a:pPr>
            <a:r>
              <a:rPr sz="2000"/>
              <a:t>増分コピー時に既存レコードを保持しつつデータの追加やマージが可能</a:t>
            </a:r>
          </a:p>
          <a:p>
            <a:pPr lvl="1">
              <a:defRPr>
                <a:latin typeface="Yu Gothic"/>
              </a:defRPr>
            </a:pPr>
            <a:r>
              <a:rPr sz="2000"/>
              <a:t>完全ロード時のパフォーマンスが向上し、信頼性の高いデータ取り込みが実現できる</a:t>
            </a:r>
          </a:p>
          <a:p>
            <a:pPr>
              <a:defRPr b="1" sz="2200">
                <a:latin typeface="Yu Gothic"/>
              </a:defRPr>
            </a:pPr>
            <a:r>
              <a:rPr sz="2000"/>
              <a:t>関連リンク</a:t>
            </a:r>
          </a:p>
          <a:p>
            <a:pPr lvl="1">
              <a:defRPr>
                <a:latin typeface="Yu Gothic"/>
              </a:defRPr>
            </a:pPr>
            <a:r>
              <a:rPr u="sng" sz="2000">
                <a:solidFill>
                  <a:srgbClr val="0000FF"/>
                </a:solidFill>
                <a:hlinkClick r:id="rId3"/>
              </a:rPr>
              <a:t>https://learn.microsoft.com/fabric/data-factory/what-is-copy-job</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キャパシティ概要イベント（プレビュー）</a:t>
            </a:r>
          </a:p>
        </p:txBody>
      </p:sp>
      <p:sp>
        <p:nvSpPr>
          <p:cNvPr id="3" name="Text Placeholder 2"/>
          <p:cNvSpPr>
            <a:spLocks noGrp="1"/>
          </p:cNvSpPr>
          <p:nvPr>
            <p:ph type="body" idx="13" sz="quarter"/>
          </p:nvPr>
        </p:nvSpPr>
        <p:spPr/>
        <p:txBody>
          <a:bodyPr/>
          <a:lstStyle/>
          <a:p>
            <a:pPr>
              <a:defRPr sz="2000">
                <a:latin typeface="Yu Gothic"/>
              </a:defRPr>
            </a:pPr>
            <a:r>
              <a:rPr sz="1800"/>
              <a:t>新機能により、管理者はMicrosoft Fabricのキャパシティ状態と利用状況をリアルタイムで把握可能。キャパシティ概要イベントは「キャパシティサマリー」（利用率のスナップショット）と「キャパシティステート」（状態変化の記録）の2種類。これらのイベントでキャパシティ監視や自動ワークフローのトリガー、Eventstreams経由での詳細分析・長期保存が可能。</a:t>
            </a:r>
          </a:p>
          <a:p>
            <a:pPr>
              <a:defRPr b="1" sz="2200">
                <a:latin typeface="Yu Gothic"/>
              </a:defRPr>
            </a:pPr>
            <a:r>
              <a:rPr sz="1800"/>
              <a:t>メリット</a:t>
            </a:r>
          </a:p>
          <a:p>
            <a:pPr lvl="1">
              <a:defRPr>
                <a:latin typeface="Yu Gothic"/>
              </a:defRPr>
            </a:pPr>
            <a:r>
              <a:rPr sz="1800"/>
              <a:t>管理者がMicrosoft Fabricのキャパシティ状態と利用状況をリアルタイムで把握できる</a:t>
            </a:r>
          </a:p>
          <a:p>
            <a:pPr lvl="1">
              <a:defRPr>
                <a:latin typeface="Yu Gothic"/>
              </a:defRPr>
            </a:pPr>
            <a:r>
              <a:rPr sz="1800"/>
              <a:t>キャパシティの異常や状態変化を即座に検知し、自動ワークフローをトリガー可能</a:t>
            </a:r>
          </a:p>
          <a:p>
            <a:pPr lvl="1">
              <a:defRPr>
                <a:latin typeface="Yu Gothic"/>
              </a:defRPr>
            </a:pPr>
            <a:r>
              <a:rPr sz="1800"/>
              <a:t>イベントをEventhouseやLakehouseに送信して詳細分析や長期保存ができる</a:t>
            </a:r>
          </a:p>
          <a:p>
            <a:pPr>
              <a:defRPr b="1" sz="2200">
                <a:latin typeface="Yu Gothic"/>
              </a:defRPr>
            </a:pPr>
            <a:r>
              <a:rPr sz="1800"/>
              <a:t>関連リンク</a:t>
            </a:r>
          </a:p>
          <a:p>
            <a:pPr lvl="1">
              <a:defRPr>
                <a:latin typeface="Yu Gothic"/>
              </a:defRPr>
            </a:pPr>
            <a:r>
              <a:rPr u="sng" sz="1800">
                <a:solidFill>
                  <a:srgbClr val="0000FF"/>
                </a:solidFill>
                <a:hlinkClick r:id="rId3"/>
              </a:rPr>
              <a:t>https://aka.ms/tutorial-capacity-overview-events</a:t>
            </a:r>
          </a:p>
          <a:p>
            <a:pPr lvl="1">
              <a:defRPr>
                <a:latin typeface="Yu Gothic"/>
              </a:defRPr>
            </a:pPr>
            <a:r>
              <a:rPr u="sng" sz="1800">
                <a:solidFill>
                  <a:srgbClr val="0000FF"/>
                </a:solidFill>
                <a:hlinkClick r:id="rId4"/>
              </a:rPr>
              <a:t>https://aka.ms/explore-capacity-overview-events</a:t>
            </a:r>
          </a:p>
          <a:p>
            <a:pPr lvl="1">
              <a:defRPr>
                <a:latin typeface="Yu Gothic"/>
              </a:defRPr>
            </a:pPr>
            <a:r>
              <a:rPr u="sng" sz="1800">
                <a:solidFill>
                  <a:srgbClr val="0000FF"/>
                </a:solidFill>
                <a:hlinkClick r:id="rId5"/>
              </a:rPr>
              <a:t>https://aka.ms/announcement-capacity-overview-events</a:t>
            </a:r>
          </a:p>
          <a:p>
            <a:pPr lvl="1">
              <a:defRPr>
                <a:latin typeface="Yu Gothic"/>
              </a:defRPr>
            </a:pPr>
            <a:r>
              <a:rPr u="sng" sz="1800">
                <a:solidFill>
                  <a:srgbClr val="0000FF"/>
                </a:solidFill>
                <a:hlinkClick r:id="rId6"/>
              </a:rPr>
              <a:t>https://aka.ms/stream-capacity-overview-events</a:t>
            </a:r>
          </a:p>
          <a:p>
            <a:pPr lvl="1">
              <a:defRPr>
                <a:latin typeface="Yu Gothic"/>
              </a:defRPr>
            </a:pPr>
            <a:r>
              <a:rPr u="sng" sz="1800">
                <a:solidFill>
                  <a:srgbClr val="0000FF"/>
                </a:solidFill>
                <a:hlinkClick r:id="rId7"/>
              </a:rPr>
              <a:t>https://aka.ms/alert-capacity-overview-events</a:t>
            </a:r>
          </a:p>
          <a:p>
            <a:pPr lvl="1">
              <a:defRPr>
                <a:latin typeface="Yu Gothic"/>
              </a:defRPr>
            </a:pPr>
            <a:r>
              <a:rPr u="sng" sz="1800">
                <a:solidFill>
                  <a:srgbClr val="0000FF"/>
                </a:solidFill>
                <a:hlinkClick r:id="rId8"/>
              </a:rPr>
              <a:t>https://aka.ms/fabric-capacity-events-accelerator</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u="sng">
                <a:solidFill>
                  <a:srgbClr val="0000FF"/>
                </a:solidFill>
                <a:hlinkClick r:id="rId2"/>
              </a:rPr>
              <a:t>Fabric Activatorで高度なアクションを自動化する</a:t>
            </a:r>
          </a:p>
        </p:txBody>
      </p:sp>
      <p:sp>
        <p:nvSpPr>
          <p:cNvPr id="3" name="Text Placeholder 2"/>
          <p:cNvSpPr>
            <a:spLocks noGrp="1"/>
          </p:cNvSpPr>
          <p:nvPr>
            <p:ph type="body" idx="13" sz="quarter"/>
          </p:nvPr>
        </p:nvSpPr>
        <p:spPr/>
        <p:txBody>
          <a:bodyPr/>
          <a:lstStyle/>
          <a:p>
            <a:pPr>
              <a:defRPr sz="2000">
                <a:latin typeface="Yu Gothic"/>
              </a:defRPr>
            </a:pPr>
            <a:r>
              <a:rPr sz="1200"/>
              <a:t>Fabric Activatorの新機能：</a:t>
            </a:r>
            <a:br/>
            <a:r>
              <a:rPr sz="1200"/>
              <a:t>1. データ変更時にユーザーデータ関数（プレビュー）やSparkジョブ定義をアクションとして実行し、ビジネスロジックを自動化可能。</a:t>
            </a:r>
            <a:br/>
            <a:r>
              <a:rPr sz="1200"/>
              <a:t>2. Real-Time Hub（まもなくReal-Timeダッシュボード、Eventhouse、KQLクエリセットでも利用可能）での高度なアクションが利用可能に。内容は以下：</a:t>
            </a:r>
            <a:br/>
            <a:r>
              <a:rPr sz="1200"/>
              <a:t>   - パラメーターを関数、Sparkジョブ定義、パイプライン、ノートブックに渡す。</a:t>
            </a:r>
            <a:br/>
            <a:r>
              <a:rPr sz="1200"/>
              <a:t>   - Activatorルール全体で再利用可能なカスタムアクション（Power Automateワークフロー）作成。</a:t>
            </a:r>
            <a:br/>
            <a:r>
              <a:rPr sz="1200"/>
              <a:t>   - Teamsのグループチャットやチャネルにメッセージ送信。</a:t>
            </a:r>
            <a:br/>
            <a:r>
              <a:rPr sz="1200"/>
              <a:t>   - メールやTeamsの受信者・メッセージをカスタマイズ。</a:t>
            </a:r>
            <a:br/>
            <a:br/>
            <a:r>
              <a:rPr sz="1200"/>
              <a:t>仕組み：</a:t>
            </a:r>
            <a:br/>
            <a:r>
              <a:rPr sz="1200"/>
              <a:t>Real-Time Hubなどの埋め込み体験でActivatorアイテムを作成可能。データソース閲覧中に「アラート設定」ボタンから条件とアクションを設定し、ビジネスプロセスを自動化できる。</a:t>
            </a:r>
          </a:p>
          <a:p>
            <a:pPr>
              <a:defRPr b="1" sz="2200">
                <a:latin typeface="Yu Gothic"/>
              </a:defRPr>
            </a:pPr>
            <a:r>
              <a:rPr sz="1200"/>
              <a:t>メリット</a:t>
            </a:r>
          </a:p>
          <a:p>
            <a:pPr lvl="1">
              <a:defRPr>
                <a:latin typeface="Yu Gothic"/>
              </a:defRPr>
            </a:pPr>
            <a:r>
              <a:rPr sz="1200"/>
              <a:t>データ変更時にユーザーデータ関数やSparkジョブを自動実行し、ビジネスロジックの自動化が可能になる</a:t>
            </a:r>
          </a:p>
          <a:p>
            <a:pPr lvl="1">
              <a:defRPr>
                <a:latin typeface="Yu Gothic"/>
              </a:defRPr>
            </a:pPr>
            <a:r>
              <a:rPr sz="1200"/>
              <a:t>Real-Time Hubなどでパラメーターを柔軟に渡せる高度なアクションが利用でき、カスタムアクションや通知の多様な設定が可能になる</a:t>
            </a:r>
          </a:p>
          <a:p>
            <a:pPr lvl="1">
              <a:defRPr>
                <a:latin typeface="Yu Gothic"/>
              </a:defRPr>
            </a:pPr>
            <a:r>
              <a:rPr sz="1200"/>
              <a:t>Teamsメッセージ送信やメールの受信者・メッセージカスタマイズにより、コミュニケーションの効率化と即時対応が実現できる</a:t>
            </a:r>
          </a:p>
          <a:p>
            <a:pPr>
              <a:defRPr b="1" sz="2200">
                <a:latin typeface="Yu Gothic"/>
              </a:defRPr>
            </a:pPr>
            <a:r>
              <a:rPr sz="1200"/>
              <a:t>関連リンク</a:t>
            </a:r>
          </a:p>
          <a:p>
            <a:pPr lvl="1">
              <a:defRPr>
                <a:latin typeface="Yu Gothic"/>
              </a:defRPr>
            </a:pPr>
            <a:r>
              <a:rPr u="sng" sz="1200">
                <a:solidFill>
                  <a:srgbClr val="0000FF"/>
                </a:solidFill>
                <a:hlinkClick r:id="rId3"/>
              </a:rPr>
              <a:t>https://learn.microsoft.com/fabric/data-engineering/user-data-functions/user-data-functions-overview</a:t>
            </a:r>
          </a:p>
          <a:p>
            <a:pPr lvl="1">
              <a:defRPr>
                <a:latin typeface="Yu Gothic"/>
              </a:defRPr>
            </a:pPr>
            <a:r>
              <a:rPr u="sng" sz="1200">
                <a:solidFill>
                  <a:srgbClr val="0000FF"/>
                </a:solidFill>
                <a:hlinkClick r:id="rId4"/>
              </a:rPr>
              <a:t>http://aka.ms/ActivatorCommunity</a:t>
            </a:r>
          </a:p>
          <a:p>
            <a:pPr lvl="1">
              <a:defRPr>
                <a:latin typeface="Yu Gothic"/>
              </a:defRPr>
            </a:pPr>
            <a:r>
              <a:rPr u="sng" sz="1200">
                <a:solidFill>
                  <a:srgbClr val="0000FF"/>
                </a:solidFill>
                <a:hlinkClick r:id="rId5"/>
              </a:rPr>
              <a:t>https://learn.microsoft.com/fabric/real-time-intelligence/data-activator/activator-get-data-real-time-dashboard</a:t>
            </a:r>
          </a:p>
          <a:p>
            <a:pPr lvl="1">
              <a:defRPr>
                <a:latin typeface="Yu Gothic"/>
              </a:defRPr>
            </a:pPr>
            <a:r>
              <a:rPr u="sng" sz="1200">
                <a:solidFill>
                  <a:srgbClr val="0000FF"/>
                </a:solidFill>
                <a:hlinkClick r:id="rId6"/>
              </a:rPr>
              <a:t>https://learn.microsoft.com/fabric/real-time-hub/set-alerts-data-streams?context=%2Ffabric%2Fcontext%2Fcontext-rti&amp;pivots=fabric</a:t>
            </a:r>
          </a:p>
          <a:p>
            <a:pPr lvl="1">
              <a:defRPr>
                <a:latin typeface="Yu Gothic"/>
              </a:defRPr>
            </a:pPr>
            <a:r>
              <a:rPr u="sng" sz="1200">
                <a:solidFill>
                  <a:srgbClr val="0000FF"/>
                </a:solidFill>
                <a:hlinkClick r:id="rId7"/>
              </a:rPr>
              <a:t>https://learn.microsoft.com/fabric/data-engineering/spark-job-definition</a:t>
            </a:r>
          </a:p>
          <a:p>
            <a:pPr lvl="1">
              <a:defRPr>
                <a:latin typeface="Yu Gothic"/>
              </a:defRPr>
            </a:pPr>
            <a:r>
              <a:rPr u="sng" sz="1200">
                <a:solidFill>
                  <a:srgbClr val="0000FF"/>
                </a:solidFill>
                <a:hlinkClick r:id="rId8"/>
              </a:rPr>
              <a:t>https://learn.microsoft.com/fabric/real-time-intelligence/data-activator/activator-introduction</a:t>
            </a:r>
          </a:p>
          <a:p>
            <a:pPr lvl="1">
              <a:defRPr>
                <a:latin typeface="Yu Gothic"/>
              </a:defRPr>
            </a:pPr>
            <a:r>
              <a:rPr u="sng" sz="1200">
                <a:solidFill>
                  <a:srgbClr val="0000FF"/>
                </a:solidFill>
                <a:hlinkClick r:id="rId9"/>
              </a:rPr>
              <a:t>https://learn.microsoft.com/fabric/real-time-intelligence/data-activator/activator-trigger-power-automate-flows</a:t>
            </a:r>
          </a:p>
          <a:p>
            <a:pPr lvl="1">
              <a:defRPr>
                <a:latin typeface="Yu Gothic"/>
              </a:defRPr>
            </a:pPr>
            <a:r>
              <a:rPr u="sng" sz="1200">
                <a:solidFill>
                  <a:srgbClr val="0000FF"/>
                </a:solidFill>
                <a:hlinkClick r:id="rId10"/>
              </a:rPr>
              <a:t>https://learn.microsoft.com/fabric/real-time-intelligence/data-activator/activator-trigger-fabric-items</a:t>
            </a:r>
          </a:p>
          <a:p>
            <a:pPr lvl="1">
              <a:defRPr>
                <a:latin typeface="Yu Gothic"/>
              </a:defRPr>
            </a:pPr>
            <a:r>
              <a:rPr u="sng" sz="1200">
                <a:solidFill>
                  <a:srgbClr val="0000FF"/>
                </a:solidFill>
                <a:hlinkClick r:id="rId11"/>
              </a:rPr>
              <a:t>https://learn.microsoft.com/en-us/fabric/real-time-intelligence/data-activator/activator-alert-queryset?tabs=visualization</a:t>
            </a:r>
          </a:p>
        </p:txBody>
      </p:sp>
    </p:spTree>
  </p:cSld>
  <p:clrMapOvr>
    <a:masterClrMapping/>
  </p:clrMapOvr>
</p:sld>
</file>

<file path=ppt/theme/theme1.xml><?xml version="1.0" encoding="utf-8"?>
<a:theme xmlns:a="http://schemas.openxmlformats.org/drawingml/2006/main" name="PowerPlatform_Toolkit_Blue">
  <a:themeElements>
    <a:clrScheme name="Red">
      <a:dk1>
        <a:srgbClr val="2A446F"/>
      </a:dk1>
      <a:lt1>
        <a:srgbClr val="FFFFFF"/>
      </a:lt1>
      <a:dk2>
        <a:srgbClr val="0078D3"/>
      </a:dk2>
      <a:lt2>
        <a:srgbClr val="F3F3F5"/>
      </a:lt2>
      <a:accent1>
        <a:srgbClr val="0078D3"/>
      </a:accent1>
      <a:accent2>
        <a:srgbClr val="8DC8E8"/>
      </a:accent2>
      <a:accent3>
        <a:srgbClr val="B9DCD2"/>
      </a:accent3>
      <a:accent4>
        <a:srgbClr val="49C5B1"/>
      </a:accent4>
      <a:accent5>
        <a:srgbClr val="2A446F"/>
      </a:accent5>
      <a:accent6>
        <a:srgbClr val="737373"/>
      </a:accent6>
      <a:hlink>
        <a:srgbClr val="0078D3"/>
      </a:hlink>
      <a:folHlink>
        <a:srgbClr val="0078D3"/>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143352_PP_Template_220712" id="{A0991F1D-BF59-4253-AD5F-3B4EFF25A37B}" vid="{D47CB7DB-ECD2-4354-A1A1-2883037D99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6b3c92a-11b4-4680-8f89-3e588bd3f34e">
      <Terms xmlns="http://schemas.microsoft.com/office/infopath/2007/PartnerControls"/>
    </lcf76f155ced4ddcb4097134ff3c332f>
    <TaxCatchAll xmlns="48f54b18-0735-4bcc-b051-70b8f393292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68A61E45ED874AAF74D05B4C105085" ma:contentTypeVersion="12" ma:contentTypeDescription="Create a new document." ma:contentTypeScope="" ma:versionID="93346b5a8f392da48f715aa7dc0c0b82">
  <xsd:schema xmlns:xsd="http://www.w3.org/2001/XMLSchema" xmlns:xs="http://www.w3.org/2001/XMLSchema" xmlns:p="http://schemas.microsoft.com/office/2006/metadata/properties" xmlns:ns2="76b3c92a-11b4-4680-8f89-3e588bd3f34e" xmlns:ns3="48f54b18-0735-4bcc-b051-70b8f3932922" targetNamespace="http://schemas.microsoft.com/office/2006/metadata/properties" ma:root="true" ma:fieldsID="09f91f3950bcb93fb1b3113ef1501a93" ns2:_="" ns3:_="">
    <xsd:import namespace="76b3c92a-11b4-4680-8f89-3e588bd3f34e"/>
    <xsd:import namespace="48f54b18-0735-4bcc-b051-70b8f393292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b3c92a-11b4-4680-8f89-3e588bd3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9536dd80-42d9-43c1-8979-c8ee629e89a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f54b18-0735-4bcc-b051-70b8f393292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a4e8a03-1c1d-428b-8934-d7d2f1141ba5}" ma:internalName="TaxCatchAll" ma:showField="CatchAllData" ma:web="48f54b18-0735-4bcc-b051-70b8f39329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2B7CC3-D852-4B37-A0AB-7C4D181F6D9C}">
  <ds:schemaRefs>
    <ds:schemaRef ds:uri="76b3c92a-11b4-4680-8f89-3e588bd3f34e"/>
    <ds:schemaRef ds:uri="http://www.w3.org/XML/1998/namespace"/>
    <ds:schemaRef ds:uri="http://schemas.openxmlformats.org/package/2006/metadata/core-properties"/>
    <ds:schemaRef ds:uri="http://purl.org/dc/dcmitype/"/>
    <ds:schemaRef ds:uri="http://purl.org/dc/terms/"/>
    <ds:schemaRef ds:uri="http://schemas.microsoft.com/office/infopath/2007/PartnerControls"/>
    <ds:schemaRef ds:uri="http://schemas.microsoft.com/office/2006/documentManagement/types"/>
    <ds:schemaRef ds:uri="48f54b18-0735-4bcc-b051-70b8f3932922"/>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664AEEBE-60A7-4E2A-913E-F0CD0F68DA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b3c92a-11b4-4680-8f89-3e588bd3f34e"/>
    <ds:schemaRef ds:uri="48f54b18-0735-4bcc-b051-70b8f39329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769998-E874-4B5A-9164-12CB1EB05C88}">
  <ds:schemaRefs>
    <ds:schemaRef ds:uri="http://schemas.microsoft.com/sharepoint/v3/contenttype/forms"/>
  </ds:schemaRefs>
</ds:datastoreItem>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13897</TotalTime>
  <Words>0</Words>
  <Application>Microsoft Office PowerPoint</Application>
  <PresentationFormat>ワイド画面</PresentationFormat>
  <Paragraphs>0</Paragraphs>
  <Slides>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0</vt:i4>
      </vt:variant>
    </vt:vector>
  </HeadingPairs>
  <TitlesOfParts>
    <vt:vector size="7" baseType="lpstr">
      <vt:lpstr>Yu Gothic UI</vt:lpstr>
      <vt:lpstr>Yu Gothic UI Semibold</vt:lpstr>
      <vt:lpstr>Arial</vt:lpstr>
      <vt:lpstr>Calibri</vt:lpstr>
      <vt:lpstr>Segoe UI</vt:lpstr>
      <vt:lpstr>Wingdings</vt:lpstr>
      <vt:lpstr>PowerPlatform_Toolkit_Blue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Demmy Yang</dc:creator>
  <cp:lastModifiedBy>NAGATA Ryoma(永田 亮磨)</cp:lastModifiedBy>
  <cp:revision>5</cp:revision>
  <dcterms:created xsi:type="dcterms:W3CDTF">2023-04-25T23:52:52Z</dcterms:created>
  <dcterms:modified xsi:type="dcterms:W3CDTF">2025-11-29T15:48:48Z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0x0101006D68A61E45ED874AAF74D05B4C105085</vt:lpwstr>
  </property>
  <property fmtid="{D5CDD505-2E9C-101B-9397-08002B2CF9AE}" pid="3" name="MediaServiceImageTags">
    <vt:lpwstr/>
  </property>
</Properties>
</file>